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0"/>
  </p:notesMasterIdLst>
  <p:handoutMasterIdLst>
    <p:handoutMasterId r:id="rId41"/>
  </p:handoutMasterIdLst>
  <p:sldIdLst>
    <p:sldId id="782" r:id="rId2"/>
    <p:sldId id="783" r:id="rId3"/>
    <p:sldId id="1327" r:id="rId4"/>
    <p:sldId id="1394" r:id="rId5"/>
    <p:sldId id="1339" r:id="rId6"/>
    <p:sldId id="1425" r:id="rId7"/>
    <p:sldId id="1439" r:id="rId8"/>
    <p:sldId id="1097" r:id="rId9"/>
    <p:sldId id="1395" r:id="rId10"/>
    <p:sldId id="1440" r:id="rId11"/>
    <p:sldId id="1441" r:id="rId12"/>
    <p:sldId id="1442" r:id="rId13"/>
    <p:sldId id="1409" r:id="rId14"/>
    <p:sldId id="1443" r:id="rId15"/>
    <p:sldId id="1359" r:id="rId16"/>
    <p:sldId id="1416" r:id="rId17"/>
    <p:sldId id="1315" r:id="rId18"/>
    <p:sldId id="1316" r:id="rId19"/>
    <p:sldId id="1322" r:id="rId20"/>
    <p:sldId id="1361" r:id="rId21"/>
    <p:sldId id="1447" r:id="rId22"/>
    <p:sldId id="1448" r:id="rId23"/>
    <p:sldId id="1449" r:id="rId24"/>
    <p:sldId id="1450" r:id="rId25"/>
    <p:sldId id="1451" r:id="rId26"/>
    <p:sldId id="1362" r:id="rId27"/>
    <p:sldId id="1372" r:id="rId28"/>
    <p:sldId id="1452" r:id="rId29"/>
    <p:sldId id="1364" r:id="rId30"/>
    <p:sldId id="1453" r:id="rId31"/>
    <p:sldId id="1374" r:id="rId32"/>
    <p:sldId id="1454" r:id="rId33"/>
    <p:sldId id="1399" r:id="rId34"/>
    <p:sldId id="1375" r:id="rId35"/>
    <p:sldId id="1438" r:id="rId36"/>
    <p:sldId id="1376" r:id="rId37"/>
    <p:sldId id="1397" r:id="rId38"/>
    <p:sldId id="1444" r:id="rId39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EAE3CA"/>
    <a:srgbClr val="FF0000"/>
    <a:srgbClr val="0070C0"/>
    <a:srgbClr val="EFEFEF"/>
    <a:srgbClr val="336600"/>
    <a:srgbClr val="339933"/>
    <a:srgbClr val="FFFFCC"/>
    <a:srgbClr val="C99447"/>
    <a:srgbClr val="2AD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4" autoAdjust="0"/>
    <p:restoredTop sz="96909" autoAdjust="0"/>
  </p:normalViewPr>
  <p:slideViewPr>
    <p:cSldViewPr>
      <p:cViewPr>
        <p:scale>
          <a:sx n="100" d="100"/>
          <a:sy n="100" d="100"/>
        </p:scale>
        <p:origin x="-486" y="-31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2294" y="5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40.jpeg"/><Relationship Id="rId4" Type="http://schemas.openxmlformats.org/officeDocument/2006/relationships/image" Target="../media/image38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2.png"/><Relationship Id="rId5" Type="http://schemas.openxmlformats.org/officeDocument/2006/relationships/image" Target="../media/image38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41.jpeg"/><Relationship Id="rId4" Type="http://schemas.openxmlformats.org/officeDocument/2006/relationships/image" Target="../media/image38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41.jpeg"/><Relationship Id="rId4" Type="http://schemas.openxmlformats.org/officeDocument/2006/relationships/image" Target="../media/image38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11" Type="http://schemas.openxmlformats.org/officeDocument/2006/relationships/image" Target="../media/image22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11" Type="http://schemas.openxmlformats.org/officeDocument/2006/relationships/image" Target="../media/image22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38.png"/><Relationship Id="rId4" Type="http://schemas.openxmlformats.org/officeDocument/2006/relationships/hyperlink" Target="https://cdata2.tsherpa.co.kr/tsherpa/MultiMedia/Flash/2020/curri/index.html?flashxmlnum=yrhj07&amp;classa=A8-C1-42-MM-MM-04-03-06-0-0-0-0&amp;classno=MM_42_04/suh_0402_02_0007/suh_0402_02_0007_301_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27338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2022.06.17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01880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615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어떤 삼각형인지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5312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그림보기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D4EE1D3-1D0A-4242-9974-0E24CB580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68" y="1055307"/>
            <a:ext cx="5329725" cy="4564360"/>
          </a:xfrm>
          <a:prstGeom prst="rect">
            <a:avLst/>
          </a:prstGeom>
        </p:spPr>
      </p:pic>
      <p:graphicFrame>
        <p:nvGraphicFramePr>
          <p:cNvPr id="1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9193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4-2\app\resource\contents\lesson02\ops\2\images\2_5\2_5_3_popup.png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5312" y="894492"/>
            <a:ext cx="6918956" cy="806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 사용된 삼각형이 어떤 삼각형인지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안에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정답확인 버튼은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정답가리기로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D8AD41D-022F-40E8-9DB2-6DA5B8D05F04}"/>
              </a:ext>
            </a:extLst>
          </p:cNvPr>
          <p:cNvSpPr txBox="1"/>
          <p:nvPr/>
        </p:nvSpPr>
        <p:spPr>
          <a:xfrm>
            <a:off x="754682" y="2178752"/>
            <a:ext cx="5668676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각이 직각이므로 직각삼각형입니다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xmlns="" id="{E45D308B-6848-43BC-8341-E14D90C6A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43" y="202484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E886E3C-EB76-40CF-AB57-E5D799E51569}"/>
              </a:ext>
            </a:extLst>
          </p:cNvPr>
          <p:cNvSpPr txBox="1"/>
          <p:nvPr/>
        </p:nvSpPr>
        <p:spPr>
          <a:xfrm>
            <a:off x="754682" y="2632389"/>
            <a:ext cx="5668677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변의 길이가 같으므로 이등변삼각형입니다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Picture 4">
            <a:extLst>
              <a:ext uri="{FF2B5EF4-FFF2-40B4-BE49-F238E27FC236}">
                <a16:creationId xmlns:a16="http://schemas.microsoft.com/office/drawing/2014/main" xmlns="" id="{466B0A4F-75C7-421D-AEC3-C91F8F53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7" y="248196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AE5258D-EBDC-4333-90F3-F4FFAB95F808}"/>
              </a:ext>
            </a:extLst>
          </p:cNvPr>
          <p:cNvGrpSpPr/>
          <p:nvPr/>
        </p:nvGrpSpPr>
        <p:grpSpPr>
          <a:xfrm>
            <a:off x="5374090" y="1440393"/>
            <a:ext cx="1610178" cy="260415"/>
            <a:chOff x="3894280" y="907935"/>
            <a:chExt cx="1610178" cy="26041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4654C08-1CAF-488E-B584-8549267EA19A}"/>
                </a:ext>
              </a:extLst>
            </p:cNvPr>
            <p:cNvGrpSpPr/>
            <p:nvPr/>
          </p:nvGrpSpPr>
          <p:grpSpPr>
            <a:xfrm>
              <a:off x="4438732" y="908261"/>
              <a:ext cx="521274" cy="258880"/>
              <a:chOff x="3792317" y="345499"/>
              <a:chExt cx="521274" cy="258880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104167C0-8D3A-48B1-A56C-209036BCC39B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05EB37F4-4332-48C7-85DB-422D1BB3AB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58B628CD-7B44-42FC-AB2A-C5A45FD78380}"/>
                </a:ext>
              </a:extLst>
            </p:cNvPr>
            <p:cNvGrpSpPr/>
            <p:nvPr/>
          </p:nvGrpSpPr>
          <p:grpSpPr>
            <a:xfrm>
              <a:off x="4983184" y="909929"/>
              <a:ext cx="521274" cy="255591"/>
              <a:chOff x="4338619" y="347167"/>
              <a:chExt cx="521274" cy="25559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xmlns="" id="{E0243D69-1212-4A36-A150-E6264CCBE8D9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96142991-0E0D-41CA-898D-0FA6156EFE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2FF2EB88-705A-4E6B-B0A9-3E22FCB7F6ED}"/>
                </a:ext>
              </a:extLst>
            </p:cNvPr>
            <p:cNvGrpSpPr/>
            <p:nvPr/>
          </p:nvGrpSpPr>
          <p:grpSpPr>
            <a:xfrm>
              <a:off x="3894280" y="907935"/>
              <a:ext cx="521274" cy="260415"/>
              <a:chOff x="3240719" y="345173"/>
              <a:chExt cx="521274" cy="260415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1336E50E-E5F6-420C-B39E-CD05DD311416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42EBF53B-3C7D-4DFA-A9AD-5A6B2435D6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36" name="Picture 11">
            <a:extLst>
              <a:ext uri="{FF2B5EF4-FFF2-40B4-BE49-F238E27FC236}">
                <a16:creationId xmlns:a16="http://schemas.microsoft.com/office/drawing/2014/main" xmlns="" id="{4E469CBF-7BD4-47BD-8F20-925B8322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514" y="1033458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3"/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노란색 삼각형은 어떤 삼각형인지 짝과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이야기해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xmlns="" id="{7667716C-1193-430B-9805-5303296B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6" y="222090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xmlns="" id="{252378DA-B0C3-412A-8A67-8782904A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6" y="2684069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567062" y="24174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14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65312" y="894492"/>
            <a:ext cx="6918956" cy="806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11">
            <a:extLst>
              <a:ext uri="{FF2B5EF4-FFF2-40B4-BE49-F238E27FC236}">
                <a16:creationId xmlns:a16="http://schemas.microsoft.com/office/drawing/2014/main" xmlns="" id="{4E469CBF-7BD4-47BD-8F20-925B8322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514" y="1033458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 사용된 삼각형이 어떤 삼각형인지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43">
            <a:extLst>
              <a:ext uri="{FF2B5EF4-FFF2-40B4-BE49-F238E27FC236}">
                <a16:creationId xmlns:a16="http://schemas.microsoft.com/office/drawing/2014/main" xmlns="" id="{DD0E0988-EA27-4E8C-ABCC-BC34C9D336DD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알게 된 점을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6FDBA777-98D7-4B74-9874-FBACED13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40ED9BD8-E2A9-4FF2-B0A5-A905DB52CD8F}"/>
              </a:ext>
            </a:extLst>
          </p:cNvPr>
          <p:cNvGrpSpPr/>
          <p:nvPr/>
        </p:nvGrpSpPr>
        <p:grpSpPr>
          <a:xfrm>
            <a:off x="5375711" y="1440393"/>
            <a:ext cx="1610178" cy="260415"/>
            <a:chOff x="3894280" y="1412776"/>
            <a:chExt cx="1610178" cy="2604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FEC1E445-9D2A-4A2D-9828-BAF19E20B73E}"/>
                </a:ext>
              </a:extLst>
            </p:cNvPr>
            <p:cNvGrpSpPr/>
            <p:nvPr/>
          </p:nvGrpSpPr>
          <p:grpSpPr>
            <a:xfrm>
              <a:off x="4438732" y="1413102"/>
              <a:ext cx="521274" cy="258880"/>
              <a:chOff x="3792317" y="345499"/>
              <a:chExt cx="521274" cy="25888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id="{84D096E6-8DC1-4484-B614-230335003DCC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B4A6EDBE-CF89-46D2-9788-5019005AF8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CA15C669-25D7-4084-82C4-531C430EE973}"/>
                </a:ext>
              </a:extLst>
            </p:cNvPr>
            <p:cNvGrpSpPr/>
            <p:nvPr/>
          </p:nvGrpSpPr>
          <p:grpSpPr>
            <a:xfrm>
              <a:off x="4983184" y="1414770"/>
              <a:ext cx="521274" cy="255591"/>
              <a:chOff x="4338619" y="347167"/>
              <a:chExt cx="521274" cy="2555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226972E5-C4B2-4E0D-8255-8E27F4B94B6A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7AD1997E-2313-43AA-9EA8-7490892ED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45802785-AE9A-4A76-A352-EAB0A7AF395F}"/>
                </a:ext>
              </a:extLst>
            </p:cNvPr>
            <p:cNvGrpSpPr/>
            <p:nvPr/>
          </p:nvGrpSpPr>
          <p:grpSpPr>
            <a:xfrm>
              <a:off x="3894280" y="1412776"/>
              <a:ext cx="521274" cy="260415"/>
              <a:chOff x="3240719" y="345173"/>
              <a:chExt cx="521274" cy="26041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xmlns="" id="{DDA74826-08E3-40AF-B8CE-FBAE0E7F3C90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6D7FAF7F-3443-4436-A84B-499672EDB9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D8AD41D-022F-40E8-9DB2-6DA5B8D05F04}"/>
              </a:ext>
            </a:extLst>
          </p:cNvPr>
          <p:cNvSpPr txBox="1"/>
          <p:nvPr/>
        </p:nvSpPr>
        <p:spPr>
          <a:xfrm>
            <a:off x="440395" y="2183987"/>
            <a:ext cx="6324317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삼각형을 두 가지 분류 기준으로 분류할 수 있습니다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E45D308B-6848-43BC-8341-E14D90C6A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850" y="20551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E886E3C-EB76-40CF-AB57-E5D799E51569}"/>
              </a:ext>
            </a:extLst>
          </p:cNvPr>
          <p:cNvSpPr txBox="1"/>
          <p:nvPr/>
        </p:nvSpPr>
        <p:spPr>
          <a:xfrm>
            <a:off x="440394" y="2953927"/>
            <a:ext cx="6324317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삼각형을 분류 기준에 따라 다르게 부를 수 있습니다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xmlns="" id="{466B0A4F-75C7-421D-AEC3-C91F8F53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187" y="280681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xmlns="" id="{AA6CE999-C449-482D-A05D-5535ED53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29" y="224107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xmlns="" id="{E73D7A53-FD90-42A2-A516-C5ACC49B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29" y="302814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안에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정답확인 버튼은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정답가리기로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251520" y="26049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35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골라 써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5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보기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박스에 삽화의 일부분 넣음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버튼은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6982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4-2\app\resource\contents\lesson02\ops\2\images\2_5\2_5_4_01.svg, 2_5_4_02.svg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FB485A21-5D0A-4298-88B9-418D12485941}"/>
              </a:ext>
            </a:extLst>
          </p:cNvPr>
          <p:cNvGrpSpPr/>
          <p:nvPr/>
        </p:nvGrpSpPr>
        <p:grpSpPr>
          <a:xfrm>
            <a:off x="2699792" y="5326054"/>
            <a:ext cx="1637116" cy="263186"/>
            <a:chOff x="323528" y="260648"/>
            <a:chExt cx="1637116" cy="263186"/>
          </a:xfrm>
        </p:grpSpPr>
        <p:pic>
          <p:nvPicPr>
            <p:cNvPr id="74" name="Picture 11">
              <a:extLst>
                <a:ext uri="{FF2B5EF4-FFF2-40B4-BE49-F238E27FC236}">
                  <a16:creationId xmlns:a16="http://schemas.microsoft.com/office/drawing/2014/main" xmlns="" id="{5D9BC658-66AA-4601-87AD-013658425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0648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12">
              <a:extLst>
                <a:ext uri="{FF2B5EF4-FFF2-40B4-BE49-F238E27FC236}">
                  <a16:creationId xmlns:a16="http://schemas.microsoft.com/office/drawing/2014/main" xmlns="" id="{9A1B1FB4-D4FC-4651-9F89-C87A22015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56" y="305006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13">
              <a:extLst>
                <a:ext uri="{FF2B5EF4-FFF2-40B4-BE49-F238E27FC236}">
                  <a16:creationId xmlns:a16="http://schemas.microsoft.com/office/drawing/2014/main" xmlns="" id="{BACBE06A-7734-45E5-BBEE-3B010411B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057" y="302049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14">
              <a:extLst>
                <a:ext uri="{FF2B5EF4-FFF2-40B4-BE49-F238E27FC236}">
                  <a16:creationId xmlns:a16="http://schemas.microsoft.com/office/drawing/2014/main" xmlns="" id="{544D8A88-AC75-42F3-94D9-BC7622772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416" y="269520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37" y="1058756"/>
            <a:ext cx="467227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9632668F-07A2-4312-9BAA-E5980AB85D5D}"/>
              </a:ext>
            </a:extLst>
          </p:cNvPr>
          <p:cNvSpPr/>
          <p:nvPr/>
        </p:nvSpPr>
        <p:spPr>
          <a:xfrm>
            <a:off x="2043214" y="8613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17029" y="1719227"/>
            <a:ext cx="6794597" cy="565827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61" y="1549363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23889"/>
            <a:ext cx="1732030" cy="132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47" y="2385637"/>
            <a:ext cx="1732030" cy="132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822C412F-F5F8-43E3-90E3-1F6EBBB17D46}"/>
              </a:ext>
            </a:extLst>
          </p:cNvPr>
          <p:cNvSpPr/>
          <p:nvPr/>
        </p:nvSpPr>
        <p:spPr>
          <a:xfrm>
            <a:off x="1259632" y="36861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394758" y="2385637"/>
            <a:ext cx="2329370" cy="132449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이등변삼각형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예각삼각형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394758" y="3923890"/>
            <a:ext cx="2329370" cy="1301080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직각삼각형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xmlns="" id="{822C412F-F5F8-43E3-90E3-1F6EBBB17D46}"/>
              </a:ext>
            </a:extLst>
          </p:cNvPr>
          <p:cNvSpPr/>
          <p:nvPr/>
        </p:nvSpPr>
        <p:spPr>
          <a:xfrm>
            <a:off x="2451927" y="53704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xmlns="" id="{822C412F-F5F8-43E3-90E3-1F6EBBB17D46}"/>
              </a:ext>
            </a:extLst>
          </p:cNvPr>
          <p:cNvSpPr/>
          <p:nvPr/>
        </p:nvSpPr>
        <p:spPr>
          <a:xfrm>
            <a:off x="5724128" y="52249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466B0A4F-75C7-421D-AEC3-C91F8F53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405" y="239168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xmlns="" id="{466B0A4F-75C7-421D-AEC3-C91F8F53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405" y="392388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401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골라 써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61401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4-2\app\resource\contents\lesson02\ops\2\images\2_5\2_5_4_03.svg, 2_5_4_04.svg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9F7A1A1C-3020-4F45-8165-F39822A025B5}"/>
              </a:ext>
            </a:extLst>
          </p:cNvPr>
          <p:cNvGrpSpPr/>
          <p:nvPr/>
        </p:nvGrpSpPr>
        <p:grpSpPr>
          <a:xfrm>
            <a:off x="2711798" y="5310745"/>
            <a:ext cx="1654859" cy="269100"/>
            <a:chOff x="290979" y="2009759"/>
            <a:chExt cx="2665167" cy="433388"/>
          </a:xfrm>
        </p:grpSpPr>
        <p:pic>
          <p:nvPicPr>
            <p:cNvPr id="34" name="Picture 15">
              <a:extLst>
                <a:ext uri="{FF2B5EF4-FFF2-40B4-BE49-F238E27FC236}">
                  <a16:creationId xmlns:a16="http://schemas.microsoft.com/office/drawing/2014/main" xmlns="" id="{529CC38C-D1D7-4300-B341-A9BE1898F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13">
              <a:extLst>
                <a:ext uri="{FF2B5EF4-FFF2-40B4-BE49-F238E27FC236}">
                  <a16:creationId xmlns:a16="http://schemas.microsoft.com/office/drawing/2014/main" xmlns="" id="{4D6988DF-67EE-44CF-B5E8-EF853B41D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xmlns="" id="{C9625C27-D861-46A5-94F6-1EA44F7E3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6">
              <a:extLst>
                <a:ext uri="{FF2B5EF4-FFF2-40B4-BE49-F238E27FC236}">
                  <a16:creationId xmlns:a16="http://schemas.microsoft.com/office/drawing/2014/main" xmlns="" id="{8242184B-685D-46C6-A684-8AD2583C6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0BFFE085-221C-45F3-A0E3-278D649799FB}"/>
              </a:ext>
            </a:extLst>
          </p:cNvPr>
          <p:cNvSpPr/>
          <p:nvPr/>
        </p:nvSpPr>
        <p:spPr>
          <a:xfrm>
            <a:off x="6639820" y="50914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37" y="1058756"/>
            <a:ext cx="467227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모서리가 둥근 직사각형 53"/>
          <p:cNvSpPr/>
          <p:nvPr/>
        </p:nvSpPr>
        <p:spPr>
          <a:xfrm>
            <a:off x="117029" y="1719227"/>
            <a:ext cx="6794597" cy="565827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61" y="1549363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09" y="2385508"/>
            <a:ext cx="1704410" cy="1324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72" y="3913364"/>
            <a:ext cx="17526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모서리가 둥근 직사각형 64"/>
          <p:cNvSpPr/>
          <p:nvPr/>
        </p:nvSpPr>
        <p:spPr>
          <a:xfrm>
            <a:off x="3394758" y="2385637"/>
            <a:ext cx="2329370" cy="132449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이등변삼각형</a:t>
            </a:r>
            <a:endParaRPr lang="en-US" altLang="ko-KR" sz="1900" b="1" spc="-150" dirty="0" smtClean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정삼각형</a:t>
            </a:r>
            <a:endParaRPr lang="en-US" altLang="ko-KR" sz="1900" b="1" spc="-150" dirty="0" smtClean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예각삼각형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394758" y="3923890"/>
            <a:ext cx="2329370" cy="1301080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이등변삼각형</a:t>
            </a:r>
            <a:endParaRPr lang="en-US" altLang="ko-KR" sz="1900" b="1" spc="-150" dirty="0" smtClean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둔각삼각형</a:t>
            </a:r>
            <a:endParaRPr lang="ko-KR" altLang="en-US" sz="1900" b="1" spc="-150" dirty="0">
              <a:solidFill>
                <a:srgbClr val="00A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xmlns="" id="{466B0A4F-75C7-421D-AEC3-C91F8F53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405" y="239168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xmlns="" id="{466B0A4F-75C7-421D-AEC3-C91F8F53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405" y="392388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955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D:\2022 2학기 업무\한대희 전자저작물\한대희 4-2\app\resource\contents\lesson02\ops\2\images\2_5\2_5_6_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74" y="1952836"/>
            <a:ext cx="6766955" cy="318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532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6" y="980728"/>
            <a:ext cx="64542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 있는 삼각형이 어떤 삼각형인지 써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 서도 척척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정답확인 버튼은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정답가리기로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07599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4-2\app\resource\contents\lesson02\ops\2\images\2_5\2_5_6_bg.png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A64D02A-DA8D-4F96-96A8-7088BC9E2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" y="963386"/>
            <a:ext cx="468305" cy="379847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xmlns="" id="{81263DE9-3D97-42CA-962F-43EB6354A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33101DEF-870A-458A-8DF1-9645920FF4E2}"/>
              </a:ext>
            </a:extLst>
          </p:cNvPr>
          <p:cNvSpPr/>
          <p:nvPr/>
        </p:nvSpPr>
        <p:spPr>
          <a:xfrm>
            <a:off x="6687730" y="51173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1403648" y="4007062"/>
            <a:ext cx="2664296" cy="1137972"/>
          </a:xfrm>
          <a:prstGeom prst="wedgeRoundRectCallout">
            <a:avLst>
              <a:gd name="adj1" fmla="val -58329"/>
              <a:gd name="adj2" fmla="val -27385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나무의 윗부분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모양은           삼각형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       삼각형이야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사각형 설명선 49"/>
          <p:cNvSpPr/>
          <p:nvPr/>
        </p:nvSpPr>
        <p:spPr>
          <a:xfrm>
            <a:off x="4171703" y="1403914"/>
            <a:ext cx="2664296" cy="1137972"/>
          </a:xfrm>
          <a:prstGeom prst="wedgeRoundRectCallout">
            <a:avLst>
              <a:gd name="adj1" fmla="val 28523"/>
              <a:gd name="adj2" fmla="val 77566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나비의 날개 모양은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삼각형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       삼각형이야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506200" y="1788065"/>
            <a:ext cx="1092574" cy="355000"/>
            <a:chOff x="5580132" y="1829445"/>
            <a:chExt cx="1092574" cy="355000"/>
          </a:xfrm>
        </p:grpSpPr>
        <p:sp>
          <p:nvSpPr>
            <p:cNvPr id="53" name="직사각형 52"/>
            <p:cNvSpPr/>
            <p:nvPr/>
          </p:nvSpPr>
          <p:spPr bwMode="auto">
            <a:xfrm>
              <a:off x="5866824" y="1833284"/>
              <a:ext cx="805882" cy="32614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0132" y="1829445"/>
              <a:ext cx="360000" cy="355000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4683195" y="2130747"/>
            <a:ext cx="752440" cy="569977"/>
            <a:chOff x="5681996" y="1850289"/>
            <a:chExt cx="752440" cy="569977"/>
          </a:xfrm>
        </p:grpSpPr>
        <p:sp>
          <p:nvSpPr>
            <p:cNvPr id="57" name="직사각형 56"/>
            <p:cNvSpPr/>
            <p:nvPr/>
          </p:nvSpPr>
          <p:spPr bwMode="auto">
            <a:xfrm>
              <a:off x="5866823" y="1850289"/>
              <a:ext cx="567613" cy="32614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둔</a:t>
              </a: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각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1996" y="2065266"/>
              <a:ext cx="360000" cy="355000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2203747" y="4402387"/>
            <a:ext cx="985882" cy="355000"/>
            <a:chOff x="5686824" y="1833284"/>
            <a:chExt cx="985882" cy="355000"/>
          </a:xfrm>
        </p:grpSpPr>
        <p:sp>
          <p:nvSpPr>
            <p:cNvPr id="60" name="직사각형 59"/>
            <p:cNvSpPr/>
            <p:nvPr/>
          </p:nvSpPr>
          <p:spPr bwMode="auto">
            <a:xfrm>
              <a:off x="5866824" y="1833284"/>
              <a:ext cx="805882" cy="32614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</a:t>
              </a: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824" y="1833284"/>
              <a:ext cx="360000" cy="355000"/>
            </a:xfrm>
            <a:prstGeom prst="rect">
              <a:avLst/>
            </a:prstGeom>
          </p:spPr>
        </p:pic>
      </p:grpSp>
      <p:grpSp>
        <p:nvGrpSpPr>
          <p:cNvPr id="62" name="그룹 61"/>
          <p:cNvGrpSpPr/>
          <p:nvPr/>
        </p:nvGrpSpPr>
        <p:grpSpPr>
          <a:xfrm>
            <a:off x="1914123" y="4759039"/>
            <a:ext cx="752440" cy="561499"/>
            <a:chOff x="5681996" y="1858767"/>
            <a:chExt cx="752440" cy="561499"/>
          </a:xfrm>
        </p:grpSpPr>
        <p:sp>
          <p:nvSpPr>
            <p:cNvPr id="63" name="직사각형 62"/>
            <p:cNvSpPr/>
            <p:nvPr/>
          </p:nvSpPr>
          <p:spPr bwMode="auto">
            <a:xfrm>
              <a:off x="5866823" y="1858767"/>
              <a:ext cx="567613" cy="32614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예각</a:t>
              </a: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1996" y="2065266"/>
              <a:ext cx="360000" cy="355000"/>
            </a:xfrm>
            <a:prstGeom prst="rect">
              <a:avLst/>
            </a:prstGeom>
          </p:spPr>
        </p:pic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33101DEF-870A-458A-8DF1-9645920FF4E2}"/>
              </a:ext>
            </a:extLst>
          </p:cNvPr>
          <p:cNvSpPr/>
          <p:nvPr/>
        </p:nvSpPr>
        <p:spPr>
          <a:xfrm>
            <a:off x="4023434" y="15018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55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삼각형의 분류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02400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4-2\app\resource\contents\lesson02\ops\2\images\2_5\2_5_5_01.svg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83343" y="2207786"/>
            <a:ext cx="5774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삼각형은 변의 길이와 각의 크기라는 두 가지 기준으로 분류할 수 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71" y="232689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xmlns="" id="{FD083FB0-3E49-4C42-9187-D3118997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33" y="314845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나타나기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3EF3666F-D9BE-46CE-A706-11D656AD9E69}"/>
              </a:ext>
            </a:extLst>
          </p:cNvPr>
          <p:cNvSpPr/>
          <p:nvPr/>
        </p:nvSpPr>
        <p:spPr bwMode="auto">
          <a:xfrm>
            <a:off x="4039242" y="3348549"/>
            <a:ext cx="1735125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이등변삼각형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37F32EE-1A63-4E2B-B3D2-EFF72D109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2" y="3220285"/>
            <a:ext cx="2153192" cy="1864899"/>
          </a:xfrm>
          <a:prstGeom prst="rect">
            <a:avLst/>
          </a:prstGeom>
        </p:spPr>
      </p:pic>
      <p:pic>
        <p:nvPicPr>
          <p:cNvPr id="39" name="Picture 20">
            <a:extLst>
              <a:ext uri="{FF2B5EF4-FFF2-40B4-BE49-F238E27FC236}">
                <a16:creationId xmlns:a16="http://schemas.microsoft.com/office/drawing/2014/main" xmlns="" id="{ED99C3CA-F759-45CC-A66F-54987205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90" y="3375296"/>
            <a:ext cx="341527" cy="30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xmlns="" id="{A6BCEF9B-92E6-4686-9A47-A5835955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33" y="37828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A6C5766-1195-4C39-9DA3-2BFD0C3AFFDA}"/>
              </a:ext>
            </a:extLst>
          </p:cNvPr>
          <p:cNvSpPr/>
          <p:nvPr/>
        </p:nvSpPr>
        <p:spPr bwMode="auto">
          <a:xfrm>
            <a:off x="4039242" y="3982918"/>
            <a:ext cx="1735125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정삼각형</a:t>
            </a:r>
          </a:p>
        </p:txBody>
      </p:sp>
      <p:pic>
        <p:nvPicPr>
          <p:cNvPr id="44" name="Picture 20">
            <a:extLst>
              <a:ext uri="{FF2B5EF4-FFF2-40B4-BE49-F238E27FC236}">
                <a16:creationId xmlns:a16="http://schemas.microsoft.com/office/drawing/2014/main" xmlns="" id="{4675FDF2-E8CE-4AAA-9B2E-D36BACCD2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90" y="4009665"/>
            <a:ext cx="341527" cy="30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xmlns="" id="{385F02DB-A871-4045-9A6B-B6786B73E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33" y="44450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D338E340-CB16-4838-908D-6579F8D158FF}"/>
              </a:ext>
            </a:extLst>
          </p:cNvPr>
          <p:cNvSpPr/>
          <p:nvPr/>
        </p:nvSpPr>
        <p:spPr bwMode="auto">
          <a:xfrm>
            <a:off x="4039242" y="4645121"/>
            <a:ext cx="1735125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예각삼각형</a:t>
            </a:r>
          </a:p>
        </p:txBody>
      </p:sp>
      <p:pic>
        <p:nvPicPr>
          <p:cNvPr id="48" name="Picture 20">
            <a:extLst>
              <a:ext uri="{FF2B5EF4-FFF2-40B4-BE49-F238E27FC236}">
                <a16:creationId xmlns:a16="http://schemas.microsoft.com/office/drawing/2014/main" xmlns="" id="{8E68909D-B89B-45AF-8CC2-6F08919E0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90" y="4671868"/>
            <a:ext cx="341527" cy="30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122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375413" y="3092727"/>
            <a:ext cx="2592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109" y="32223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3226341" y="364055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42~43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1D38289-0FD9-465B-9DF8-4D3C5CEEEB53}"/>
              </a:ext>
            </a:extLst>
          </p:cNvPr>
          <p:cNvGrpSpPr/>
          <p:nvPr/>
        </p:nvGrpSpPr>
        <p:grpSpPr>
          <a:xfrm>
            <a:off x="323529" y="4525685"/>
            <a:ext cx="6348572" cy="1019175"/>
            <a:chOff x="723875" y="4653136"/>
            <a:chExt cx="6029325" cy="1019175"/>
          </a:xfrm>
        </p:grpSpPr>
        <p:pic>
          <p:nvPicPr>
            <p:cNvPr id="28" name="Picture 3">
              <a:extLst>
                <a:ext uri="{FF2B5EF4-FFF2-40B4-BE49-F238E27FC236}">
                  <a16:creationId xmlns:a16="http://schemas.microsoft.com/office/drawing/2014/main" xmlns="" id="{7B20B7B0-B365-4C9C-9C51-7BABF024D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293DEC9-FC12-41E3-8EA6-C0682CF6B762}"/>
                </a:ext>
              </a:extLst>
            </p:cNvPr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각도기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색칠 도구</a:t>
              </a:r>
              <a:endParaRPr kumimoji="1" lang="ko-KR" altLang="en-US" sz="1200" b="1" i="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)4-2_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_2_06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 있는 삼각형이 어떤 삼각형인지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5A3C13C-F654-4985-94A0-C2FB1C33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9" name="Group 1072">
            <a:extLst>
              <a:ext uri="{FF2B5EF4-FFF2-40B4-BE49-F238E27FC236}">
                <a16:creationId xmlns:a16="http://schemas.microsoft.com/office/drawing/2014/main" xmlns="" id="{8CD28677-A076-4240-A795-B26623A66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4159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4-2\app\resource\data\02\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\168.jpg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DD16560-C04C-F284-DACD-DAAF06D0D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2" y="2294214"/>
            <a:ext cx="2083286" cy="228110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FD1F608-8920-B8C9-1987-CFE9C88BB1E6}"/>
              </a:ext>
            </a:extLst>
          </p:cNvPr>
          <p:cNvSpPr txBox="1"/>
          <p:nvPr/>
        </p:nvSpPr>
        <p:spPr>
          <a:xfrm>
            <a:off x="2976741" y="2117434"/>
            <a:ext cx="357547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물고기의 머리는 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삼각형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또는  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B5D1089F-7D50-D5D6-45AE-0B77F1455375}"/>
              </a:ext>
            </a:extLst>
          </p:cNvPr>
          <p:cNvGrpSpPr/>
          <p:nvPr/>
        </p:nvGrpSpPr>
        <p:grpSpPr>
          <a:xfrm>
            <a:off x="4882431" y="2060848"/>
            <a:ext cx="1057721" cy="537565"/>
            <a:chOff x="5794985" y="1660849"/>
            <a:chExt cx="1057721" cy="53756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605DE905-1F48-4612-5673-C2878FF00CB6}"/>
                </a:ext>
              </a:extLst>
            </p:cNvPr>
            <p:cNvSpPr/>
            <p:nvPr/>
          </p:nvSpPr>
          <p:spPr bwMode="auto">
            <a:xfrm>
              <a:off x="5794985" y="1833284"/>
              <a:ext cx="87772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직각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9803B6DC-1890-047E-3F2B-AD9ECB1A2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F624D2E7-B7D7-F008-3B34-0F059881FB70}"/>
              </a:ext>
            </a:extLst>
          </p:cNvPr>
          <p:cNvGrpSpPr/>
          <p:nvPr/>
        </p:nvGrpSpPr>
        <p:grpSpPr>
          <a:xfrm>
            <a:off x="3635896" y="2473059"/>
            <a:ext cx="1057721" cy="537565"/>
            <a:chOff x="5794985" y="1660849"/>
            <a:chExt cx="1057721" cy="53756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3E5372A2-9FB8-A70D-C164-5EF04E2AF9BD}"/>
                </a:ext>
              </a:extLst>
            </p:cNvPr>
            <p:cNvSpPr/>
            <p:nvPr/>
          </p:nvSpPr>
          <p:spPr bwMode="auto">
            <a:xfrm>
              <a:off x="5794985" y="1833284"/>
              <a:ext cx="87772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A19B4959-EE26-5D76-4A07-14B435152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AF5DBB8-F446-9BC6-3C95-853012B0FCD4}"/>
              </a:ext>
            </a:extLst>
          </p:cNvPr>
          <p:cNvSpPr txBox="1"/>
          <p:nvPr/>
        </p:nvSpPr>
        <p:spPr>
          <a:xfrm>
            <a:off x="2951820" y="3130819"/>
            <a:ext cx="340334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물고기의 몸은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 또는  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7B5CAD0C-EB45-7282-F17E-36A03BB68FC4}"/>
              </a:ext>
            </a:extLst>
          </p:cNvPr>
          <p:cNvGrpSpPr/>
          <p:nvPr/>
        </p:nvGrpSpPr>
        <p:grpSpPr>
          <a:xfrm>
            <a:off x="4680012" y="3054396"/>
            <a:ext cx="1057721" cy="537565"/>
            <a:chOff x="5794985" y="1660849"/>
            <a:chExt cx="1057721" cy="53756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3639E794-3BB6-E54F-5BC8-D96148BB45CE}"/>
                </a:ext>
              </a:extLst>
            </p:cNvPr>
            <p:cNvSpPr/>
            <p:nvPr/>
          </p:nvSpPr>
          <p:spPr bwMode="auto">
            <a:xfrm>
              <a:off x="5794985" y="1833284"/>
              <a:ext cx="87772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둔각</a:t>
              </a: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xmlns="" id="{34200675-4C99-881E-2A3B-5A2B2730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7BF7F317-B2F0-DE06-F209-F54DFA5400D7}"/>
              </a:ext>
            </a:extLst>
          </p:cNvPr>
          <p:cNvGrpSpPr/>
          <p:nvPr/>
        </p:nvGrpSpPr>
        <p:grpSpPr>
          <a:xfrm>
            <a:off x="3455876" y="3471840"/>
            <a:ext cx="1057337" cy="537565"/>
            <a:chOff x="5615369" y="1660849"/>
            <a:chExt cx="1057337" cy="53756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245504A3-FEAC-FB74-CA2D-5BB22FBBA1A0}"/>
                </a:ext>
              </a:extLst>
            </p:cNvPr>
            <p:cNvSpPr/>
            <p:nvPr/>
          </p:nvSpPr>
          <p:spPr bwMode="auto">
            <a:xfrm>
              <a:off x="5794985" y="1833284"/>
              <a:ext cx="87772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264A6F75-143D-8C1C-AF06-0829BF6E7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369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C62D368-5514-13C8-8649-292730E2E1AE}"/>
              </a:ext>
            </a:extLst>
          </p:cNvPr>
          <p:cNvSpPr txBox="1"/>
          <p:nvPr/>
        </p:nvSpPr>
        <p:spPr>
          <a:xfrm>
            <a:off x="2976741" y="4152405"/>
            <a:ext cx="357547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물고기의 꼬리는  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삼각형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또는  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4846427" y="4075982"/>
            <a:ext cx="1057721" cy="537565"/>
            <a:chOff x="5794985" y="1660849"/>
            <a:chExt cx="1057721" cy="537565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5794985" y="1833284"/>
              <a:ext cx="87772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예각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17E01788-154B-8916-66ED-77183A726E06}"/>
              </a:ext>
            </a:extLst>
          </p:cNvPr>
          <p:cNvGrpSpPr/>
          <p:nvPr/>
        </p:nvGrpSpPr>
        <p:grpSpPr>
          <a:xfrm>
            <a:off x="3622291" y="4507945"/>
            <a:ext cx="1057721" cy="537565"/>
            <a:chOff x="5794985" y="1660849"/>
            <a:chExt cx="1057721" cy="53756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7E3CDA3D-518A-5AE5-A8BB-565D4A271B4F}"/>
                </a:ext>
              </a:extLst>
            </p:cNvPr>
            <p:cNvSpPr/>
            <p:nvPr/>
          </p:nvSpPr>
          <p:spPr bwMode="auto">
            <a:xfrm>
              <a:off x="5794985" y="1833284"/>
              <a:ext cx="87772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</a:t>
              </a: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xmlns="" id="{DB0DCF04-8A46-032C-D107-065EB6410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AE0201A6-C6DF-4A6B-ACFD-7A5237ED20AA}"/>
              </a:ext>
            </a:extLst>
          </p:cNvPr>
          <p:cNvSpPr/>
          <p:nvPr/>
        </p:nvSpPr>
        <p:spPr>
          <a:xfrm>
            <a:off x="4916931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117FEBAF-703E-4D9B-95B3-5B89CD64C0E8}"/>
              </a:ext>
            </a:extLst>
          </p:cNvPr>
          <p:cNvSpPr/>
          <p:nvPr/>
        </p:nvSpPr>
        <p:spPr>
          <a:xfrm>
            <a:off x="5914607" y="50083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65" y="2335999"/>
            <a:ext cx="141951" cy="15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197" y="3354916"/>
            <a:ext cx="141951" cy="15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69" y="4390477"/>
            <a:ext cx="141951" cy="15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90202"/>
              </p:ext>
            </p:extLst>
          </p:nvPr>
        </p:nvGraphicFramePr>
        <p:xfrm>
          <a:off x="179388" y="654012"/>
          <a:ext cx="8774172" cy="4480384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우주선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어떤 삼각형이 사용되었는지 말하기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어떤 삼각형인지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어떤 삼각형인지 모두 골라 쓰기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 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34~35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suh_h_0402_02_0006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에서 모두 골라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aphicFrame>
        <p:nvGraphicFramePr>
          <p:cNvPr id="10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977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4-2\app\resource\data\02\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\169.jpg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15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타원 115">
            <a:extLst>
              <a:ext uri="{FF2B5EF4-FFF2-40B4-BE49-F238E27FC236}">
                <a16:creationId xmlns:a16="http://schemas.microsoft.com/office/drawing/2014/main" xmlns="" id="{AE0201A6-C6DF-4A6B-ACFD-7A5237ED20AA}"/>
              </a:ext>
            </a:extLst>
          </p:cNvPr>
          <p:cNvSpPr/>
          <p:nvPr/>
        </p:nvSpPr>
        <p:spPr>
          <a:xfrm>
            <a:off x="5410528" y="53379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117FEBAF-703E-4D9B-95B3-5B89CD64C0E8}"/>
              </a:ext>
            </a:extLst>
          </p:cNvPr>
          <p:cNvSpPr/>
          <p:nvPr/>
        </p:nvSpPr>
        <p:spPr>
          <a:xfrm>
            <a:off x="6408204" y="53372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xmlns="" id="{28A262A9-39B0-04B4-EAE8-E03DEE990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4" y="1647652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1" name="그룹 140"/>
          <p:cNvGrpSpPr/>
          <p:nvPr/>
        </p:nvGrpSpPr>
        <p:grpSpPr>
          <a:xfrm>
            <a:off x="2397026" y="5308630"/>
            <a:ext cx="2102715" cy="263186"/>
            <a:chOff x="319554" y="1245924"/>
            <a:chExt cx="3386445" cy="423864"/>
          </a:xfrm>
        </p:grpSpPr>
        <p:pic>
          <p:nvPicPr>
            <p:cNvPr id="142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4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5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899" y="1260212"/>
              <a:ext cx="419100" cy="409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6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432" y="1312601"/>
              <a:ext cx="800100" cy="304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6" name="타원 155">
            <a:extLst>
              <a:ext uri="{FF2B5EF4-FFF2-40B4-BE49-F238E27FC236}">
                <a16:creationId xmlns:a16="http://schemas.microsoft.com/office/drawing/2014/main" xmlns="" id="{117FEBAF-703E-4D9B-95B3-5B89CD64C0E8}"/>
              </a:ext>
            </a:extLst>
          </p:cNvPr>
          <p:cNvSpPr/>
          <p:nvPr/>
        </p:nvSpPr>
        <p:spPr>
          <a:xfrm>
            <a:off x="2084580" y="53372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9" name="Picture 3" descr="D:\2022 2학기 업무\한대희 전자저작물\한대희 4-2\app\resource\data\02\교수 학습 자료\도형 그림 자료\169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959" y="3158542"/>
            <a:ext cx="1669276" cy="144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모서리가 둥근 직사각형 58"/>
          <p:cNvSpPr/>
          <p:nvPr/>
        </p:nvSpPr>
        <p:spPr>
          <a:xfrm>
            <a:off x="1295636" y="2211662"/>
            <a:ext cx="4384740" cy="80090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9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00" y="2024844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1265219" y="4545124"/>
            <a:ext cx="4371667" cy="537565"/>
            <a:chOff x="6310585" y="1660849"/>
            <a:chExt cx="4371667" cy="537565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6310585" y="1833284"/>
              <a:ext cx="4232834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이등변삼각형</a:t>
              </a: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정삼각형</a:t>
              </a: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예각삼각형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22252" y="1660849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2570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3" descr="D:\2022 2학기 업무\한대희 전자저작물\한대희 4-2\app\resource\data\02\교수 학습 자료\도형 그림 자료\1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959" y="3158542"/>
            <a:ext cx="1669276" cy="144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에서 모두 골라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115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xmlns="" id="{28A262A9-39B0-04B4-EAE8-E03DEE990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4" y="1647652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753810" y="4619627"/>
            <a:ext cx="1904574" cy="537565"/>
            <a:chOff x="5794985" y="1660849"/>
            <a:chExt cx="1904574" cy="537565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5794985" y="1833284"/>
              <a:ext cx="168859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9559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2634170" y="4619627"/>
            <a:ext cx="1904574" cy="537565"/>
            <a:chOff x="5794985" y="1660849"/>
            <a:chExt cx="1904574" cy="53756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5794985" y="1833284"/>
              <a:ext cx="168859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정삼각형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9559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4575638" y="4619627"/>
            <a:ext cx="1904574" cy="537565"/>
            <a:chOff x="5794985" y="1660849"/>
            <a:chExt cx="1904574" cy="537565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5794985" y="1833284"/>
              <a:ext cx="168859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예각삼각형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9559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2397026" y="5308630"/>
            <a:ext cx="2102715" cy="263186"/>
            <a:chOff x="319554" y="1245924"/>
            <a:chExt cx="3386445" cy="423864"/>
          </a:xfrm>
        </p:grpSpPr>
        <p:pic>
          <p:nvPicPr>
            <p:cNvPr id="142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4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5" name="Picture 1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899" y="1260212"/>
              <a:ext cx="419100" cy="409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6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432" y="1312601"/>
              <a:ext cx="800100" cy="304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4" name="직사각형 153"/>
          <p:cNvSpPr/>
          <p:nvPr/>
        </p:nvSpPr>
        <p:spPr bwMode="auto">
          <a:xfrm>
            <a:off x="2375756" y="4828066"/>
            <a:ext cx="252030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4255973" y="4833156"/>
            <a:ext cx="252030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3D95480-234B-8003-ADDE-524199370575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8562" y="3915054"/>
            <a:ext cx="6667165" cy="1322311"/>
            <a:chOff x="198562" y="3915054"/>
            <a:chExt cx="6667165" cy="132231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41FB9A2E-B45A-02A4-FD42-AA10CE044AFC}"/>
                </a:ext>
              </a:extLst>
            </p:cNvPr>
            <p:cNvGrpSpPr/>
            <p:nvPr/>
          </p:nvGrpSpPr>
          <p:grpSpPr>
            <a:xfrm>
              <a:off x="198562" y="3915054"/>
              <a:ext cx="6667165" cy="1322311"/>
              <a:chOff x="192745" y="3950979"/>
              <a:chExt cx="6667165" cy="1322311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29A727CA-0A0B-D546-8471-6A628D78B9C2}"/>
                  </a:ext>
                </a:extLst>
              </p:cNvPr>
              <p:cNvSpPr/>
              <p:nvPr/>
            </p:nvSpPr>
            <p:spPr>
              <a:xfrm>
                <a:off x="192745" y="4112997"/>
                <a:ext cx="6667165" cy="97218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" name="모서리가 둥근 직사각형 38">
                <a:extLst>
                  <a:ext uri="{FF2B5EF4-FFF2-40B4-BE49-F238E27FC236}">
                    <a16:creationId xmlns:a16="http://schemas.microsoft.com/office/drawing/2014/main" xmlns="" id="{9993240F-2A8D-1E0A-DC4A-6C75145F797B}"/>
                  </a:ext>
                </a:extLst>
              </p:cNvPr>
              <p:cNvSpPr/>
              <p:nvPr/>
            </p:nvSpPr>
            <p:spPr>
              <a:xfrm>
                <a:off x="338478" y="3950979"/>
                <a:ext cx="738688" cy="324036"/>
              </a:xfrm>
              <a:prstGeom prst="roundRect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풀이</a:t>
                </a:r>
              </a:p>
            </p:txBody>
          </p:sp>
          <p:sp>
            <p:nvSpPr>
              <p:cNvPr id="62" name="직각 삼각형 61">
                <a:extLst>
                  <a:ext uri="{FF2B5EF4-FFF2-40B4-BE49-F238E27FC236}">
                    <a16:creationId xmlns:a16="http://schemas.microsoft.com/office/drawing/2014/main" xmlns="" id="{CFF6E090-D48B-7892-DB55-0E74895CFC86}"/>
                  </a:ext>
                </a:extLst>
              </p:cNvPr>
              <p:cNvSpPr/>
              <p:nvPr/>
            </p:nvSpPr>
            <p:spPr>
              <a:xfrm flipH="1" flipV="1">
                <a:off x="5261885" y="5085183"/>
                <a:ext cx="195359" cy="188107"/>
              </a:xfrm>
              <a:prstGeom prst="rtTriangle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2BE6E532-65E9-3244-53C7-30BEFBDA3DC3}"/>
                </a:ext>
              </a:extLst>
            </p:cNvPr>
            <p:cNvSpPr txBox="1"/>
            <p:nvPr/>
          </p:nvSpPr>
          <p:spPr>
            <a:xfrm>
              <a:off x="395537" y="4295036"/>
              <a:ext cx="62836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 번째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삼각형은 세 변의 길이가 같은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정삼각형이고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각이 모두 예각인 </a:t>
              </a:r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예각삼각형입니다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정삼각형은 이등변삼각형이기도 합니다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모서리가 둥근 직사각형 63"/>
          <p:cNvSpPr/>
          <p:nvPr/>
        </p:nvSpPr>
        <p:spPr>
          <a:xfrm>
            <a:off x="1295636" y="2211662"/>
            <a:ext cx="4384740" cy="80090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9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00" y="2024844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87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에서 모두 골라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aphicFrame>
        <p:nvGraphicFramePr>
          <p:cNvPr id="10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2357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4-2\app\resource\data\02\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\170.jpg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15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타원 115">
            <a:extLst>
              <a:ext uri="{FF2B5EF4-FFF2-40B4-BE49-F238E27FC236}">
                <a16:creationId xmlns:a16="http://schemas.microsoft.com/office/drawing/2014/main" xmlns="" id="{AE0201A6-C6DF-4A6B-ACFD-7A5237ED20AA}"/>
              </a:ext>
            </a:extLst>
          </p:cNvPr>
          <p:cNvSpPr/>
          <p:nvPr/>
        </p:nvSpPr>
        <p:spPr>
          <a:xfrm>
            <a:off x="5410528" y="53379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117FEBAF-703E-4D9B-95B3-5B89CD64C0E8}"/>
              </a:ext>
            </a:extLst>
          </p:cNvPr>
          <p:cNvSpPr/>
          <p:nvPr/>
        </p:nvSpPr>
        <p:spPr>
          <a:xfrm>
            <a:off x="6408204" y="53372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xmlns="" id="{28A262A9-39B0-04B4-EAE8-E03DEE990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4" y="1647652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2634170" y="4619627"/>
            <a:ext cx="1904574" cy="537565"/>
            <a:chOff x="5794985" y="1660849"/>
            <a:chExt cx="1904574" cy="53756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5794985" y="1833284"/>
              <a:ext cx="168859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직각삼각형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9559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422981" y="5317501"/>
            <a:ext cx="2076760" cy="259586"/>
            <a:chOff x="2422981" y="5317501"/>
            <a:chExt cx="2076760" cy="259586"/>
          </a:xfrm>
        </p:grpSpPr>
        <p:grpSp>
          <p:nvGrpSpPr>
            <p:cNvPr id="141" name="그룹 140"/>
            <p:cNvGrpSpPr/>
            <p:nvPr/>
          </p:nvGrpSpPr>
          <p:grpSpPr>
            <a:xfrm>
              <a:off x="2682922" y="5317501"/>
              <a:ext cx="1816819" cy="254314"/>
              <a:chOff x="779992" y="1260212"/>
              <a:chExt cx="2926007" cy="409576"/>
            </a:xfrm>
          </p:grpSpPr>
          <p:pic>
            <p:nvPicPr>
              <p:cNvPr id="143" name="Picture 1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8577" y="1317363"/>
                <a:ext cx="781050" cy="295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" name="Picture 1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992" y="1312600"/>
                <a:ext cx="800100" cy="304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" name="Picture 1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6899" y="1260212"/>
                <a:ext cx="419100" cy="409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" name="Picture 1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6432" y="1312601"/>
                <a:ext cx="800100" cy="3048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9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422981" y="5322773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363" name="Picture 3" descr="D:\2022 2학기 업무\한대희 전자저작물\한대희 4-2\app\resource\data\02\교수 학습 자료\도형 그림 자료\17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61" y="3320988"/>
            <a:ext cx="2888913" cy="119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모서리가 둥근 직사각형 49"/>
          <p:cNvSpPr/>
          <p:nvPr/>
        </p:nvSpPr>
        <p:spPr>
          <a:xfrm>
            <a:off x="1295636" y="2211662"/>
            <a:ext cx="4384740" cy="80090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9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00" y="2024844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20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에서 모두 골라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115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xmlns="" id="{28A262A9-39B0-04B4-EAE8-E03DEE990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4" y="1647652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2634170" y="4619627"/>
            <a:ext cx="1904574" cy="537565"/>
            <a:chOff x="5794985" y="1660849"/>
            <a:chExt cx="1904574" cy="53756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5794985" y="1833284"/>
              <a:ext cx="168859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직각삼각형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9559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422981" y="5317501"/>
            <a:ext cx="2076760" cy="259586"/>
            <a:chOff x="2422981" y="5317501"/>
            <a:chExt cx="2076760" cy="259586"/>
          </a:xfrm>
        </p:grpSpPr>
        <p:grpSp>
          <p:nvGrpSpPr>
            <p:cNvPr id="141" name="그룹 140"/>
            <p:cNvGrpSpPr/>
            <p:nvPr/>
          </p:nvGrpSpPr>
          <p:grpSpPr>
            <a:xfrm>
              <a:off x="2682922" y="5317501"/>
              <a:ext cx="1816819" cy="254314"/>
              <a:chOff x="779992" y="1260212"/>
              <a:chExt cx="2926007" cy="409576"/>
            </a:xfrm>
          </p:grpSpPr>
          <p:pic>
            <p:nvPicPr>
              <p:cNvPr id="143" name="Picture 1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8577" y="1317363"/>
                <a:ext cx="781050" cy="295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" name="Picture 1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992" y="1312600"/>
                <a:ext cx="800100" cy="3047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" name="Picture 1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6899" y="1260212"/>
                <a:ext cx="419100" cy="409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" name="Picture 1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6432" y="1312601"/>
                <a:ext cx="800100" cy="3048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9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422981" y="5322773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363" name="Picture 3" descr="D:\2022 2학기 업무\한대희 전자저작물\한대희 4-2\app\resource\data\02\교수 학습 자료\도형 그림 자료\17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61" y="3320988"/>
            <a:ext cx="2888913" cy="119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3D95480-234B-8003-ADDE-524199370575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98562" y="3915054"/>
            <a:ext cx="6667165" cy="1322311"/>
            <a:chOff x="198562" y="3915054"/>
            <a:chExt cx="6667165" cy="132231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41FB9A2E-B45A-02A4-FD42-AA10CE044AFC}"/>
                </a:ext>
              </a:extLst>
            </p:cNvPr>
            <p:cNvGrpSpPr/>
            <p:nvPr/>
          </p:nvGrpSpPr>
          <p:grpSpPr>
            <a:xfrm>
              <a:off x="198562" y="3915054"/>
              <a:ext cx="6667165" cy="1322311"/>
              <a:chOff x="192745" y="3950979"/>
              <a:chExt cx="6667165" cy="132231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29A727CA-0A0B-D546-8471-6A628D78B9C2}"/>
                  </a:ext>
                </a:extLst>
              </p:cNvPr>
              <p:cNvSpPr/>
              <p:nvPr/>
            </p:nvSpPr>
            <p:spPr>
              <a:xfrm>
                <a:off x="192745" y="4112997"/>
                <a:ext cx="6667165" cy="97218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모서리가 둥근 직사각형 38">
                <a:extLst>
                  <a:ext uri="{FF2B5EF4-FFF2-40B4-BE49-F238E27FC236}">
                    <a16:creationId xmlns:a16="http://schemas.microsoft.com/office/drawing/2014/main" xmlns="" id="{9993240F-2A8D-1E0A-DC4A-6C75145F797B}"/>
                  </a:ext>
                </a:extLst>
              </p:cNvPr>
              <p:cNvSpPr/>
              <p:nvPr/>
            </p:nvSpPr>
            <p:spPr>
              <a:xfrm>
                <a:off x="338478" y="3950979"/>
                <a:ext cx="738688" cy="324036"/>
              </a:xfrm>
              <a:prstGeom prst="roundRect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풀이</a:t>
                </a:r>
              </a:p>
            </p:txBody>
          </p:sp>
          <p:sp>
            <p:nvSpPr>
              <p:cNvPr id="61" name="직각 삼각형 60">
                <a:extLst>
                  <a:ext uri="{FF2B5EF4-FFF2-40B4-BE49-F238E27FC236}">
                    <a16:creationId xmlns:a16="http://schemas.microsoft.com/office/drawing/2014/main" xmlns="" id="{CFF6E090-D48B-7892-DB55-0E74895CFC86}"/>
                  </a:ext>
                </a:extLst>
              </p:cNvPr>
              <p:cNvSpPr/>
              <p:nvPr/>
            </p:nvSpPr>
            <p:spPr>
              <a:xfrm flipH="1" flipV="1">
                <a:off x="5261885" y="5085183"/>
                <a:ext cx="195359" cy="188107"/>
              </a:xfrm>
              <a:prstGeom prst="rtTriangle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2BE6E532-65E9-3244-53C7-30BEFBDA3DC3}"/>
                </a:ext>
              </a:extLst>
            </p:cNvPr>
            <p:cNvSpPr txBox="1"/>
            <p:nvPr/>
          </p:nvSpPr>
          <p:spPr>
            <a:xfrm>
              <a:off x="458213" y="4450350"/>
              <a:ext cx="62210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번째 삼각형은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 각이 직각이므로 직각삼각형입니다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1295636" y="2211662"/>
            <a:ext cx="4384740" cy="80090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9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00" y="2024844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82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에서 모두 골라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aphicFrame>
        <p:nvGraphicFramePr>
          <p:cNvPr id="10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1309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4-2\app\resource\data\02\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\171.jpg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15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타원 115">
            <a:extLst>
              <a:ext uri="{FF2B5EF4-FFF2-40B4-BE49-F238E27FC236}">
                <a16:creationId xmlns:a16="http://schemas.microsoft.com/office/drawing/2014/main" xmlns="" id="{AE0201A6-C6DF-4A6B-ACFD-7A5237ED20AA}"/>
              </a:ext>
            </a:extLst>
          </p:cNvPr>
          <p:cNvSpPr/>
          <p:nvPr/>
        </p:nvSpPr>
        <p:spPr>
          <a:xfrm>
            <a:off x="5410528" y="53379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117FEBAF-703E-4D9B-95B3-5B89CD64C0E8}"/>
              </a:ext>
            </a:extLst>
          </p:cNvPr>
          <p:cNvSpPr/>
          <p:nvPr/>
        </p:nvSpPr>
        <p:spPr>
          <a:xfrm>
            <a:off x="6408204" y="53372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xmlns="" id="{28A262A9-39B0-04B4-EAE8-E03DEE990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4" y="1647652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 descr="D:\2022 2학기 업무\한대희 전자저작물\한대희 4-2\app\resource\data\02\교수 학습 자료\도형 그림 자료\17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24" y="3212976"/>
            <a:ext cx="4176358" cy="129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2015716" y="4619627"/>
            <a:ext cx="3096344" cy="537565"/>
            <a:chOff x="5794985" y="1660849"/>
            <a:chExt cx="3096344" cy="53756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5794985" y="1833284"/>
              <a:ext cx="2916324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이등변삼각형</a:t>
              </a: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900" b="1" dirty="0" err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둔각삼각형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1329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 rot="10800000">
            <a:off x="2415688" y="5317961"/>
            <a:ext cx="2102715" cy="263186"/>
            <a:chOff x="319554" y="1245924"/>
            <a:chExt cx="3386445" cy="423864"/>
          </a:xfrm>
        </p:grpSpPr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1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899" y="1260212"/>
              <a:ext cx="419100" cy="409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432" y="1312601"/>
              <a:ext cx="800100" cy="304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9" name="모서리가 둥근 직사각형 58"/>
          <p:cNvSpPr/>
          <p:nvPr/>
        </p:nvSpPr>
        <p:spPr>
          <a:xfrm>
            <a:off x="1295636" y="2211662"/>
            <a:ext cx="4384740" cy="80090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9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00" y="2024844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788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에서 모두 골라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115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xmlns="" id="{28A262A9-39B0-04B4-EAE8-E03DEE990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14" y="1647652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 descr="D:\2022 2학기 업무\한대희 전자저작물\한대희 4-2\app\resource\data\02\교수 학습 자료\도형 그림 자료\17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24" y="3212976"/>
            <a:ext cx="4176358" cy="129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1655676" y="4619627"/>
            <a:ext cx="1904574" cy="537565"/>
            <a:chOff x="5794985" y="1660849"/>
            <a:chExt cx="1904574" cy="53756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5794985" y="1833284"/>
              <a:ext cx="168859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이등변삼각형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9559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A396F188-1FE2-4D7A-B7D4-565EFA87153A}"/>
              </a:ext>
            </a:extLst>
          </p:cNvPr>
          <p:cNvGrpSpPr/>
          <p:nvPr/>
        </p:nvGrpSpPr>
        <p:grpSpPr>
          <a:xfrm>
            <a:off x="3578482" y="4619627"/>
            <a:ext cx="1904574" cy="537565"/>
            <a:chOff x="5794985" y="1660849"/>
            <a:chExt cx="1904574" cy="53756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B25BB830-C552-B633-5B0D-3E4F54A68187}"/>
                </a:ext>
              </a:extLst>
            </p:cNvPr>
            <p:cNvSpPr/>
            <p:nvPr/>
          </p:nvSpPr>
          <p:spPr bwMode="auto">
            <a:xfrm>
              <a:off x="5794985" y="1833284"/>
              <a:ext cx="168859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둔각삼각형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4F9B728F-C15E-ACD0-A0D1-C0A486F5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9559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 bwMode="auto">
          <a:xfrm>
            <a:off x="3277479" y="4833156"/>
            <a:ext cx="252030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 rot="10800000">
            <a:off x="2415688" y="5317961"/>
            <a:ext cx="2102715" cy="263186"/>
            <a:chOff x="319554" y="1245924"/>
            <a:chExt cx="3386445" cy="423864"/>
          </a:xfrm>
        </p:grpSpPr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1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899" y="1260212"/>
              <a:ext cx="419100" cy="409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432" y="1312601"/>
              <a:ext cx="800100" cy="304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3D95480-234B-8003-ADDE-524199370575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98562" y="3915054"/>
            <a:ext cx="6667165" cy="1322311"/>
            <a:chOff x="198562" y="3915054"/>
            <a:chExt cx="6667165" cy="1322311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xmlns="" id="{41FB9A2E-B45A-02A4-FD42-AA10CE044AFC}"/>
                </a:ext>
              </a:extLst>
            </p:cNvPr>
            <p:cNvGrpSpPr/>
            <p:nvPr/>
          </p:nvGrpSpPr>
          <p:grpSpPr>
            <a:xfrm>
              <a:off x="198562" y="3915054"/>
              <a:ext cx="6667165" cy="1322311"/>
              <a:chOff x="192745" y="3950979"/>
              <a:chExt cx="6667165" cy="1322311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xmlns="" id="{29A727CA-0A0B-D546-8471-6A628D78B9C2}"/>
                  </a:ext>
                </a:extLst>
              </p:cNvPr>
              <p:cNvSpPr/>
              <p:nvPr/>
            </p:nvSpPr>
            <p:spPr>
              <a:xfrm>
                <a:off x="192745" y="4112997"/>
                <a:ext cx="6667165" cy="97218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모서리가 둥근 직사각형 38">
                <a:extLst>
                  <a:ext uri="{FF2B5EF4-FFF2-40B4-BE49-F238E27FC236}">
                    <a16:creationId xmlns:a16="http://schemas.microsoft.com/office/drawing/2014/main" xmlns="" id="{9993240F-2A8D-1E0A-DC4A-6C75145F797B}"/>
                  </a:ext>
                </a:extLst>
              </p:cNvPr>
              <p:cNvSpPr/>
              <p:nvPr/>
            </p:nvSpPr>
            <p:spPr>
              <a:xfrm>
                <a:off x="338478" y="3950979"/>
                <a:ext cx="738688" cy="324036"/>
              </a:xfrm>
              <a:prstGeom prst="roundRect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풀이</a:t>
                </a:r>
              </a:p>
            </p:txBody>
          </p:sp>
          <p:sp>
            <p:nvSpPr>
              <p:cNvPr id="86" name="직각 삼각형 85">
                <a:extLst>
                  <a:ext uri="{FF2B5EF4-FFF2-40B4-BE49-F238E27FC236}">
                    <a16:creationId xmlns:a16="http://schemas.microsoft.com/office/drawing/2014/main" xmlns="" id="{CFF6E090-D48B-7892-DB55-0E74895CFC86}"/>
                  </a:ext>
                </a:extLst>
              </p:cNvPr>
              <p:cNvSpPr/>
              <p:nvPr/>
            </p:nvSpPr>
            <p:spPr>
              <a:xfrm flipH="1" flipV="1">
                <a:off x="5261885" y="5085183"/>
                <a:ext cx="195359" cy="188107"/>
              </a:xfrm>
              <a:prstGeom prst="rtTriangle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2BE6E532-65E9-3244-53C7-30BEFBDA3DC3}"/>
                </a:ext>
              </a:extLst>
            </p:cNvPr>
            <p:cNvSpPr txBox="1"/>
            <p:nvPr/>
          </p:nvSpPr>
          <p:spPr>
            <a:xfrm>
              <a:off x="439551" y="4327239"/>
              <a:ext cx="6221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번째 삼각형은 두 변의 길이가 같은 이등변삼각형이고 한 각이 둔각인 둔각삼각형입니다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모서리가 둥근 직사각형 97"/>
          <p:cNvSpPr/>
          <p:nvPr/>
        </p:nvSpPr>
        <p:spPr>
          <a:xfrm>
            <a:off x="1295636" y="2211662"/>
            <a:ext cx="4384740" cy="80090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9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00" y="2024844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411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44" y="3482523"/>
            <a:ext cx="501967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771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B43EC54-9781-4720-BB48-AB56009E5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Group 1072">
            <a:extLst>
              <a:ext uri="{FF2B5EF4-FFF2-40B4-BE49-F238E27FC236}">
                <a16:creationId xmlns:a16="http://schemas.microsoft.com/office/drawing/2014/main" xmlns="" id="{29FC558F-5577-40B3-9709-9A9476ABA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3656"/>
              </p:ext>
            </p:extLst>
          </p:nvPr>
        </p:nvGraphicFramePr>
        <p:xfrm>
          <a:off x="115384" y="6129299"/>
          <a:ext cx="6688864" cy="384721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서버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형성 평가 삽화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suh_h_0402_02_0006_401_1_31.png, suh_h_0402_02_0006_401_1_32.png, suh_h_0402_02_0006_401_1_33.png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9" name="TextBox 43">
            <a:extLst>
              <a:ext uri="{FF2B5EF4-FFF2-40B4-BE49-F238E27FC236}">
                <a16:creationId xmlns:a16="http://schemas.microsoft.com/office/drawing/2014/main" xmlns="" id="{DD689562-4C46-4F97-B79B-7C9E163301EB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맞는 삼각형을 모두 찾아       표 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0" name="Picture 4" descr="D:\[초등] 교과학습\2021년 1학기\수학 SB캡쳐\icon_O_title.png">
            <a:extLst>
              <a:ext uri="{FF2B5EF4-FFF2-40B4-BE49-F238E27FC236}">
                <a16:creationId xmlns:a16="http://schemas.microsoft.com/office/drawing/2014/main" xmlns="" id="{2806D34B-BF7A-84AB-FD63-AD743C53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17184"/>
            <a:ext cx="353159" cy="3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841304" y="2299043"/>
            <a:ext cx="3270756" cy="936104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60000"/>
            <a:r>
              <a:rPr lang="ko-KR" altLang="en-US" sz="1900" dirty="0" smtClean="0">
                <a:solidFill>
                  <a:schemeClr val="tx1"/>
                </a:solidFill>
              </a:rPr>
              <a:t>이등변삼각형입니다</a:t>
            </a:r>
            <a:r>
              <a:rPr lang="en-US" altLang="ko-KR" sz="1900" dirty="0" smtClean="0">
                <a:solidFill>
                  <a:schemeClr val="tx1"/>
                </a:solidFill>
              </a:rPr>
              <a:t>.</a:t>
            </a:r>
          </a:p>
          <a:p>
            <a:pPr marL="360000"/>
            <a:r>
              <a:rPr lang="ko-KR" altLang="en-US" sz="1900" dirty="0" smtClean="0">
                <a:solidFill>
                  <a:schemeClr val="tx1"/>
                </a:solidFill>
              </a:rPr>
              <a:t>예각삼각형입니다</a:t>
            </a:r>
            <a:r>
              <a:rPr lang="en-US" altLang="ko-KR" sz="1900" dirty="0" smtClean="0">
                <a:solidFill>
                  <a:schemeClr val="tx1"/>
                </a:solidFill>
              </a:rPr>
              <a:t>.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pic>
        <p:nvPicPr>
          <p:cNvPr id="62" name="Picture 3" descr="D:\[초등] 교과학습\2021년 1학기\수학 SB캡쳐\icon_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56" y="3581107"/>
            <a:ext cx="714814" cy="7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 descr="D:\[초등] 교과학습\2021년 1학기\수학 SB캡쳐\icon_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649" y="3642939"/>
            <a:ext cx="632199" cy="6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" descr="D:\[초등] 교과학습\2021년 1학기\수학 SB캡쳐\icon_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855" y="3897052"/>
            <a:ext cx="714814" cy="7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타원 64"/>
          <p:cNvSpPr/>
          <p:nvPr/>
        </p:nvSpPr>
        <p:spPr>
          <a:xfrm>
            <a:off x="1436484" y="33508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879812" y="20069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699302" y="1653481"/>
            <a:ext cx="476250" cy="304800"/>
            <a:chOff x="8149781" y="4039191"/>
            <a:chExt cx="476250" cy="304800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49781" y="4039191"/>
              <a:ext cx="476250" cy="304800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8234883" y="4086597"/>
              <a:ext cx="316555" cy="1834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8A7559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조건</a:t>
              </a:r>
              <a:endParaRPr lang="ko-KR" altLang="en-US" sz="1200" b="1" dirty="0">
                <a:solidFill>
                  <a:srgbClr val="8A755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241445" y="2146643"/>
            <a:ext cx="476250" cy="304800"/>
            <a:chOff x="8149781" y="4039191"/>
            <a:chExt cx="476250" cy="30480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49781" y="4039191"/>
              <a:ext cx="476250" cy="304800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8234883" y="4086597"/>
              <a:ext cx="316555" cy="1834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8A7559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조건</a:t>
              </a:r>
              <a:endParaRPr lang="ko-KR" altLang="en-US" sz="1200" b="1" dirty="0">
                <a:solidFill>
                  <a:srgbClr val="8A755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75" y="2569496"/>
            <a:ext cx="141951" cy="15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75" y="2852936"/>
            <a:ext cx="141951" cy="15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34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75852" y="3123038"/>
            <a:ext cx="4928296" cy="1566102"/>
            <a:chOff x="1578218" y="2801358"/>
            <a:chExt cx="3896084" cy="12380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DDF3580A-C900-F101-80DC-2792E50A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218" y="2801358"/>
              <a:ext cx="3896084" cy="1238088"/>
            </a:xfrm>
            <a:prstGeom prst="rect">
              <a:avLst/>
            </a:prstGeom>
          </p:spPr>
        </p:pic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xmlns="" id="{3C98EB41-E33B-A366-B2AB-A8EF207927CD}"/>
                </a:ext>
              </a:extLst>
            </p:cNvPr>
            <p:cNvSpPr/>
            <p:nvPr/>
          </p:nvSpPr>
          <p:spPr>
            <a:xfrm>
              <a:off x="2410910" y="3740538"/>
              <a:ext cx="471879" cy="279744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7EFC774D-D335-EFDC-DCA0-A74EEBC13FA5}"/>
                </a:ext>
              </a:extLst>
            </p:cNvPr>
            <p:cNvSpPr txBox="1"/>
            <p:nvPr/>
          </p:nvSpPr>
          <p:spPr>
            <a:xfrm>
              <a:off x="2357782" y="3649067"/>
              <a:ext cx="635688" cy="28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900" spc="-150" dirty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xmlns="" id="{A55BF9E4-80E1-E87B-8C85-8EA671ABF6DC}"/>
                </a:ext>
              </a:extLst>
            </p:cNvPr>
            <p:cNvSpPr/>
            <p:nvPr/>
          </p:nvSpPr>
          <p:spPr>
            <a:xfrm>
              <a:off x="4280528" y="3740538"/>
              <a:ext cx="471879" cy="279744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7F01156A-E68D-91B3-D8E6-528493FACFE7}"/>
                </a:ext>
              </a:extLst>
            </p:cNvPr>
            <p:cNvSpPr txBox="1"/>
            <p:nvPr/>
          </p:nvSpPr>
          <p:spPr>
            <a:xfrm>
              <a:off x="4250457" y="3649067"/>
              <a:ext cx="635688" cy="28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900" spc="-150" dirty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6263719" y="50822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에서 모두 찾아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68769"/>
              </p:ext>
            </p:extLst>
          </p:nvPr>
        </p:nvGraphicFramePr>
        <p:xfrm>
          <a:off x="115384" y="6129300"/>
          <a:ext cx="6688864" cy="36004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서버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형성 평가 삽화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suh_h_0402_02_0006_401_1_4.png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/>
          <p:cNvSpPr/>
          <p:nvPr/>
        </p:nvSpPr>
        <p:spPr>
          <a:xfrm>
            <a:off x="5353160" y="50822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8F1BBF95-23CF-4487-CEC6-12C7FAF9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74" y="1628800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8D0E546-6303-40CF-8C3B-BDC1653ABD4B}"/>
              </a:ext>
            </a:extLst>
          </p:cNvPr>
          <p:cNvGrpSpPr/>
          <p:nvPr/>
        </p:nvGrpSpPr>
        <p:grpSpPr>
          <a:xfrm>
            <a:off x="1793795" y="4542757"/>
            <a:ext cx="3416754" cy="610174"/>
            <a:chOff x="5719348" y="1602151"/>
            <a:chExt cx="3416754" cy="61017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8486D02F-DC91-4D5E-86CA-192FC80A8FBD}"/>
                </a:ext>
              </a:extLst>
            </p:cNvPr>
            <p:cNvSpPr/>
            <p:nvPr/>
          </p:nvSpPr>
          <p:spPr bwMode="auto">
            <a:xfrm>
              <a:off x="5719348" y="1774585"/>
              <a:ext cx="3228100" cy="43774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둔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각삼각형</a:t>
              </a: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F8DC4E60-C342-45B8-838C-4319006E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58794" y="1602151"/>
              <a:ext cx="377308" cy="355000"/>
            </a:xfrm>
            <a:prstGeom prst="rect">
              <a:avLst/>
            </a:prstGeom>
          </p:spPr>
        </p:pic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295636" y="2211662"/>
            <a:ext cx="4384740" cy="80090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9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00" y="2024844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57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75852" y="3123038"/>
            <a:ext cx="4928296" cy="1566102"/>
            <a:chOff x="1578218" y="2801358"/>
            <a:chExt cx="3896084" cy="12380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DDF3580A-C900-F101-80DC-2792E50A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218" y="2801358"/>
              <a:ext cx="3896084" cy="1238088"/>
            </a:xfrm>
            <a:prstGeom prst="rect">
              <a:avLst/>
            </a:prstGeom>
          </p:spPr>
        </p:pic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xmlns="" id="{3C98EB41-E33B-A366-B2AB-A8EF207927CD}"/>
                </a:ext>
              </a:extLst>
            </p:cNvPr>
            <p:cNvSpPr/>
            <p:nvPr/>
          </p:nvSpPr>
          <p:spPr>
            <a:xfrm>
              <a:off x="2410910" y="3740538"/>
              <a:ext cx="471879" cy="279744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7EFC774D-D335-EFDC-DCA0-A74EEBC13FA5}"/>
                </a:ext>
              </a:extLst>
            </p:cNvPr>
            <p:cNvSpPr txBox="1"/>
            <p:nvPr/>
          </p:nvSpPr>
          <p:spPr>
            <a:xfrm>
              <a:off x="2357782" y="3649067"/>
              <a:ext cx="635688" cy="28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900" spc="-150" dirty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xmlns="" id="{A55BF9E4-80E1-E87B-8C85-8EA671ABF6DC}"/>
                </a:ext>
              </a:extLst>
            </p:cNvPr>
            <p:cNvSpPr/>
            <p:nvPr/>
          </p:nvSpPr>
          <p:spPr>
            <a:xfrm>
              <a:off x="4280528" y="3740538"/>
              <a:ext cx="471879" cy="279744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7F01156A-E68D-91B3-D8E6-528493FACFE7}"/>
                </a:ext>
              </a:extLst>
            </p:cNvPr>
            <p:cNvSpPr txBox="1"/>
            <p:nvPr/>
          </p:nvSpPr>
          <p:spPr>
            <a:xfrm>
              <a:off x="4250457" y="3649067"/>
              <a:ext cx="635688" cy="287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900" spc="-150" dirty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60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삼각형인지         에서 모두 찾아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8F1BBF95-23CF-4487-CEC6-12C7FAF9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74" y="1628800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8D0E546-6303-40CF-8C3B-BDC1653ABD4B}"/>
              </a:ext>
            </a:extLst>
          </p:cNvPr>
          <p:cNvGrpSpPr/>
          <p:nvPr/>
        </p:nvGrpSpPr>
        <p:grpSpPr>
          <a:xfrm>
            <a:off x="1619672" y="4542757"/>
            <a:ext cx="1873507" cy="610174"/>
            <a:chOff x="5719348" y="1602151"/>
            <a:chExt cx="1873507" cy="61017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8486D02F-DC91-4D5E-86CA-192FC80A8FBD}"/>
                </a:ext>
              </a:extLst>
            </p:cNvPr>
            <p:cNvSpPr/>
            <p:nvPr/>
          </p:nvSpPr>
          <p:spPr bwMode="auto">
            <a:xfrm>
              <a:off x="5719348" y="1774585"/>
              <a:ext cx="1684853" cy="43774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둔</a:t>
              </a: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각삼각형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F8DC4E60-C342-45B8-838C-4319006E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5547" y="1602151"/>
              <a:ext cx="377308" cy="355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58423869-CE3C-495D-9727-E00614C23EB9}"/>
              </a:ext>
            </a:extLst>
          </p:cNvPr>
          <p:cNvGrpSpPr/>
          <p:nvPr/>
        </p:nvGrpSpPr>
        <p:grpSpPr>
          <a:xfrm>
            <a:off x="3562589" y="4542177"/>
            <a:ext cx="1873507" cy="610174"/>
            <a:chOff x="5719348" y="1602151"/>
            <a:chExt cx="1873507" cy="61017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DAE786E1-B736-4A88-A7C9-450D585F4AFD}"/>
                </a:ext>
              </a:extLst>
            </p:cNvPr>
            <p:cNvSpPr/>
            <p:nvPr/>
          </p:nvSpPr>
          <p:spPr bwMode="auto">
            <a:xfrm>
              <a:off x="5719348" y="1774585"/>
              <a:ext cx="1684853" cy="43774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이등변</a:t>
              </a: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삼각형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xmlns="" id="{AC909263-7B60-4CFB-9F93-CBEC7E5CC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5547" y="1602151"/>
              <a:ext cx="377308" cy="355000"/>
            </a:xfrm>
            <a:prstGeom prst="rect">
              <a:avLst/>
            </a:prstGeom>
          </p:spPr>
        </p:pic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3" name="직사각형 72"/>
          <p:cNvSpPr/>
          <p:nvPr/>
        </p:nvSpPr>
        <p:spPr bwMode="auto">
          <a:xfrm>
            <a:off x="3249183" y="4828066"/>
            <a:ext cx="252030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55487B3-F540-581A-6551-240389918997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1927823A-1612-3032-652B-E9C58B776BE4}"/>
              </a:ext>
            </a:extLst>
          </p:cNvPr>
          <p:cNvGrpSpPr/>
          <p:nvPr/>
        </p:nvGrpSpPr>
        <p:grpSpPr>
          <a:xfrm>
            <a:off x="198562" y="3623123"/>
            <a:ext cx="6667165" cy="1614242"/>
            <a:chOff x="192745" y="3659048"/>
            <a:chExt cx="6667165" cy="161424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788B32C3-604A-5A8A-50A7-2CC05E809697}"/>
                </a:ext>
              </a:extLst>
            </p:cNvPr>
            <p:cNvSpPr/>
            <p:nvPr/>
          </p:nvSpPr>
          <p:spPr>
            <a:xfrm>
              <a:off x="192745" y="3900218"/>
              <a:ext cx="6667165" cy="11849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주어진 삼각형은 두 각의 크기가 같으므로 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이등변삼각형입니다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88000" algn="just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나머지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 각의 크기를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구하면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˚－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˚－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˚＝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˚입니다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 marL="288000" algn="just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따라서 한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각이 둔각인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삼각형이므로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둔각삼각형입니다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모서리가 둥근 직사각형 38">
              <a:extLst>
                <a:ext uri="{FF2B5EF4-FFF2-40B4-BE49-F238E27FC236}">
                  <a16:creationId xmlns:a16="http://schemas.microsoft.com/office/drawing/2014/main" xmlns="" id="{0C769C72-6F05-6522-E188-D0D83EE3241B}"/>
                </a:ext>
              </a:extLst>
            </p:cNvPr>
            <p:cNvSpPr/>
            <p:nvPr/>
          </p:nvSpPr>
          <p:spPr>
            <a:xfrm>
              <a:off x="338478" y="365904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83" name="직각 삼각형 82">
              <a:extLst>
                <a:ext uri="{FF2B5EF4-FFF2-40B4-BE49-F238E27FC236}">
                  <a16:creationId xmlns:a16="http://schemas.microsoft.com/office/drawing/2014/main" xmlns="" id="{9999DA43-5583-81EE-82A3-EAC09E713BB0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0" y="4115487"/>
            <a:ext cx="141951" cy="15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6" y="4388370"/>
            <a:ext cx="141951" cy="15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1295636" y="2211662"/>
            <a:ext cx="4384740" cy="80090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이등변삼각형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en-US" altLang="ko-KR" sz="19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직각삼각형</a:t>
            </a:r>
            <a:r>
              <a:rPr lang="en-US" altLang="ko-KR" sz="19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 err="1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둔각삼각형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00" y="2024844"/>
            <a:ext cx="4731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132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3" name="순서도: 대체 처리 72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8" name="순서도: 대체 처리 7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2" name="순서도: 대체 처리 101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8" name="TextBox 43">
            <a:extLst>
              <a:ext uri="{FF2B5EF4-FFF2-40B4-BE49-F238E27FC236}">
                <a16:creationId xmlns:a16="http://schemas.microsoft.com/office/drawing/2014/main" xmlns="" id="{68E77DC9-70CA-4F35-9CAA-109D273252EC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관계있는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것끼리 선으로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4908D8CA-1D05-4730-9466-C383BF7B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3" name="Group 1072">
            <a:extLst>
              <a:ext uri="{FF2B5EF4-FFF2-40B4-BE49-F238E27FC236}">
                <a16:creationId xmlns:a16="http://schemas.microsoft.com/office/drawing/2014/main" xmlns="" id="{84487B27-5929-46C0-B57C-60039493F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2900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4-2\app\resource\data\02\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\127.jpg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DFEDCA2B-AD63-BCEF-C852-1C9CD09B05A2}"/>
              </a:ext>
            </a:extLst>
          </p:cNvPr>
          <p:cNvGrpSpPr/>
          <p:nvPr/>
        </p:nvGrpSpPr>
        <p:grpSpPr>
          <a:xfrm>
            <a:off x="4253694" y="1942547"/>
            <a:ext cx="2416981" cy="190309"/>
            <a:chOff x="4421576" y="2197504"/>
            <a:chExt cx="2416981" cy="190309"/>
          </a:xfrm>
        </p:grpSpPr>
        <p:sp>
          <p:nvSpPr>
            <p:cNvPr id="42" name="모서리가 둥근 직사각형 18">
              <a:extLst>
                <a:ext uri="{FF2B5EF4-FFF2-40B4-BE49-F238E27FC236}">
                  <a16:creationId xmlns:a16="http://schemas.microsoft.com/office/drawing/2014/main" xmlns="" id="{D400F534-9BDB-9126-1F60-D94A67458DBC}"/>
                </a:ext>
              </a:extLst>
            </p:cNvPr>
            <p:cNvSpPr/>
            <p:nvPr/>
          </p:nvSpPr>
          <p:spPr>
            <a:xfrm>
              <a:off x="4421576" y="2197504"/>
              <a:ext cx="2416981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점을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옳은 답과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연결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BC8D1421-954F-5EAF-3078-C4B343352C5D}"/>
                </a:ext>
              </a:extLst>
            </p:cNvPr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85F63C95-229F-092F-8DC8-F425041EF1CA}"/>
              </a:ext>
            </a:extLst>
          </p:cNvPr>
          <p:cNvSpPr/>
          <p:nvPr/>
        </p:nvSpPr>
        <p:spPr>
          <a:xfrm>
            <a:off x="6374137" y="16647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C9AC3A8-3DF9-FC95-A4EF-6DAEE9EC8777}"/>
              </a:ext>
            </a:extLst>
          </p:cNvPr>
          <p:cNvSpPr txBox="1"/>
          <p:nvPr/>
        </p:nvSpPr>
        <p:spPr>
          <a:xfrm>
            <a:off x="7032610" y="1043154"/>
            <a:ext cx="21256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연결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드래그해서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 잇기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기존개발물 기능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4"/>
              </a:rPr>
              <a:t>cdata2.tsherpa.co.kr/tsherpa/MultiMedia/Flash/2020/curri/index.html?flashxmlnum=yrhj07&amp;classa=A8-C1-42-MM-MM-04-03-06-0-0-0-0&amp;classno=MM_42_04/suh_0402_02_0007/suh_0402_02_0007_301_1.html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xmlns="" id="{B37B1802-1AB8-02D9-A400-A562AC2D6039}"/>
              </a:ext>
            </a:extLst>
          </p:cNvPr>
          <p:cNvSpPr/>
          <p:nvPr/>
        </p:nvSpPr>
        <p:spPr>
          <a:xfrm>
            <a:off x="4982145" y="4378801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Picture 6">
            <a:extLst>
              <a:ext uri="{FF2B5EF4-FFF2-40B4-BE49-F238E27FC236}">
                <a16:creationId xmlns:a16="http://schemas.microsoft.com/office/drawing/2014/main" xmlns="" id="{EF78427D-CEB0-BCE2-C045-CE48F1C9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388CBF61-F1E5-F927-D146-B0CD2A2368E4}"/>
              </a:ext>
            </a:extLst>
          </p:cNvPr>
          <p:cNvSpPr/>
          <p:nvPr/>
        </p:nvSpPr>
        <p:spPr>
          <a:xfrm>
            <a:off x="6236592" y="5128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Picture 12">
            <a:extLst>
              <a:ext uri="{FF2B5EF4-FFF2-40B4-BE49-F238E27FC236}">
                <a16:creationId xmlns:a16="http://schemas.microsoft.com/office/drawing/2014/main" xmlns="" id="{A74D2E0C-B959-98F7-0CF4-EAC0BA86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CC797D36-A102-775B-FBDF-0A6F3D54E3CD}"/>
              </a:ext>
            </a:extLst>
          </p:cNvPr>
          <p:cNvSpPr/>
          <p:nvPr/>
        </p:nvSpPr>
        <p:spPr>
          <a:xfrm>
            <a:off x="5326033" y="5128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Picture 3" descr="D:\2022 2학기 업무\한대희 전자저작물\한대희 4-2\app\resource\data\02\교수 학습 자료\도형 그림 자료\1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3396" y="3163153"/>
            <a:ext cx="936542" cy="153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사각형: 둥근 모서리 48">
            <a:extLst>
              <a:ext uri="{FF2B5EF4-FFF2-40B4-BE49-F238E27FC236}">
                <a16:creationId xmlns:a16="http://schemas.microsoft.com/office/drawing/2014/main" xmlns="" id="{544BEDBA-0DF4-9A51-0769-7CF6CA96053B}"/>
              </a:ext>
            </a:extLst>
          </p:cNvPr>
          <p:cNvSpPr/>
          <p:nvPr/>
        </p:nvSpPr>
        <p:spPr>
          <a:xfrm>
            <a:off x="815746" y="2936480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50">
            <a:extLst>
              <a:ext uri="{FF2B5EF4-FFF2-40B4-BE49-F238E27FC236}">
                <a16:creationId xmlns:a16="http://schemas.microsoft.com/office/drawing/2014/main" xmlns="" id="{009FFF93-E404-4027-36FC-B3937A033A25}"/>
              </a:ext>
            </a:extLst>
          </p:cNvPr>
          <p:cNvSpPr/>
          <p:nvPr/>
        </p:nvSpPr>
        <p:spPr>
          <a:xfrm>
            <a:off x="793978" y="4157328"/>
            <a:ext cx="914188" cy="32732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52">
            <a:extLst>
              <a:ext uri="{FF2B5EF4-FFF2-40B4-BE49-F238E27FC236}">
                <a16:creationId xmlns:a16="http://schemas.microsoft.com/office/drawing/2014/main" xmlns="" id="{22249A17-0FF6-13EC-CAAF-C527FC10D870}"/>
              </a:ext>
            </a:extLst>
          </p:cNvPr>
          <p:cNvSpPr/>
          <p:nvPr/>
        </p:nvSpPr>
        <p:spPr>
          <a:xfrm>
            <a:off x="5259748" y="2327425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68">
            <a:extLst>
              <a:ext uri="{FF2B5EF4-FFF2-40B4-BE49-F238E27FC236}">
                <a16:creationId xmlns:a16="http://schemas.microsoft.com/office/drawing/2014/main" xmlns="" id="{B7C0F849-3BD5-2FD9-F4A6-6585113E327A}"/>
              </a:ext>
            </a:extLst>
          </p:cNvPr>
          <p:cNvSpPr/>
          <p:nvPr/>
        </p:nvSpPr>
        <p:spPr>
          <a:xfrm>
            <a:off x="5259748" y="3335822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70">
            <a:extLst>
              <a:ext uri="{FF2B5EF4-FFF2-40B4-BE49-F238E27FC236}">
                <a16:creationId xmlns:a16="http://schemas.microsoft.com/office/drawing/2014/main" xmlns="" id="{B37B1802-1AB8-02D9-A400-A562AC2D6039}"/>
              </a:ext>
            </a:extLst>
          </p:cNvPr>
          <p:cNvSpPr/>
          <p:nvPr/>
        </p:nvSpPr>
        <p:spPr>
          <a:xfrm>
            <a:off x="5259748" y="4378801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xmlns="" id="{65CB2420-3D55-4585-086B-D8EA058960F4}"/>
              </a:ext>
            </a:extLst>
          </p:cNvPr>
          <p:cNvCxnSpPr>
            <a:cxnSpLocks/>
          </p:cNvCxnSpPr>
          <p:nvPr/>
        </p:nvCxnSpPr>
        <p:spPr bwMode="auto">
          <a:xfrm>
            <a:off x="1931830" y="3295434"/>
            <a:ext cx="498969" cy="587155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타원 112"/>
          <p:cNvSpPr/>
          <p:nvPr/>
        </p:nvSpPr>
        <p:spPr>
          <a:xfrm>
            <a:off x="1889957" y="3248508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75556" y="2868643"/>
            <a:ext cx="1233068" cy="7597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이등변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98242" y="3941125"/>
            <a:ext cx="1233068" cy="7597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</a:rPr>
              <a:t>정</a:t>
            </a:r>
            <a:r>
              <a:rPr lang="ko-KR" altLang="en-US" sz="1900" dirty="0" smtClean="0">
                <a:solidFill>
                  <a:schemeClr val="tx1"/>
                </a:solidFill>
              </a:rPr>
              <a:t>삼각형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171477" y="2248609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예</a:t>
            </a:r>
            <a:r>
              <a:rPr lang="ko-KR" altLang="en-US" sz="1900" dirty="0">
                <a:solidFill>
                  <a:schemeClr val="tx1"/>
                </a:solidFill>
              </a:rPr>
              <a:t>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5175136" y="3337867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</a:rPr>
              <a:t>둔</a:t>
            </a:r>
            <a:r>
              <a:rPr lang="ko-KR" altLang="en-US" sz="1900" dirty="0" smtClean="0">
                <a:solidFill>
                  <a:schemeClr val="tx1"/>
                </a:solidFill>
              </a:rPr>
              <a:t>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5171477" y="4378801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직각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19" name="타원 118"/>
          <p:cNvSpPr/>
          <p:nvPr/>
        </p:nvSpPr>
        <p:spPr>
          <a:xfrm>
            <a:off x="1918301" y="429812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5020741" y="260874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5019624" y="3694871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5028368" y="476461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xmlns="" id="{65CB2420-3D55-4585-086B-D8EA058960F4}"/>
              </a:ext>
            </a:extLst>
          </p:cNvPr>
          <p:cNvCxnSpPr>
            <a:cxnSpLocks/>
          </p:cNvCxnSpPr>
          <p:nvPr/>
        </p:nvCxnSpPr>
        <p:spPr bwMode="auto">
          <a:xfrm flipH="1">
            <a:off x="4422710" y="2647135"/>
            <a:ext cx="612757" cy="121573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모서리가 둥근 직사각형 123"/>
          <p:cNvSpPr/>
          <p:nvPr/>
        </p:nvSpPr>
        <p:spPr>
          <a:xfrm>
            <a:off x="2600018" y="2936480"/>
            <a:ext cx="1616644" cy="1873856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2399017" y="3850548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/>
          <p:cNvSpPr/>
          <p:nvPr/>
        </p:nvSpPr>
        <p:spPr>
          <a:xfrm>
            <a:off x="4391668" y="384136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xmlns="" id="{388CBF61-F1E5-F927-D146-B0CD2A2368E4}"/>
              </a:ext>
            </a:extLst>
          </p:cNvPr>
          <p:cNvSpPr/>
          <p:nvPr/>
        </p:nvSpPr>
        <p:spPr>
          <a:xfrm>
            <a:off x="1877604" y="28170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25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85DDAB-2E1C-428B-845D-C5F24390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5" y="903302"/>
            <a:ext cx="6924993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655562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2_5_1_ani.mp4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275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우주선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</a:p>
        </p:txBody>
      </p:sp>
      <p:sp>
        <p:nvSpPr>
          <p:cNvPr id="23" name="타원 22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app\resource\contents\lesson02\ops\2\media\mp4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사각형: 둥근 모서리 70">
            <a:extLst>
              <a:ext uri="{FF2B5EF4-FFF2-40B4-BE49-F238E27FC236}">
                <a16:creationId xmlns:a16="http://schemas.microsoft.com/office/drawing/2014/main" xmlns="" id="{B37B1802-1AB8-02D9-A400-A562AC2D6039}"/>
              </a:ext>
            </a:extLst>
          </p:cNvPr>
          <p:cNvSpPr/>
          <p:nvPr/>
        </p:nvSpPr>
        <p:spPr>
          <a:xfrm>
            <a:off x="4982145" y="4378801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Picture 3" descr="D:\2022 2학기 업무\한대희 전자저작물\한대희 4-2\app\resource\data\02\교수 학습 자료\도형 그림 자료\1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53396" y="3163153"/>
            <a:ext cx="936542" cy="153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사각형: 둥근 모서리 48">
            <a:extLst>
              <a:ext uri="{FF2B5EF4-FFF2-40B4-BE49-F238E27FC236}">
                <a16:creationId xmlns:a16="http://schemas.microsoft.com/office/drawing/2014/main" xmlns="" id="{544BEDBA-0DF4-9A51-0769-7CF6CA96053B}"/>
              </a:ext>
            </a:extLst>
          </p:cNvPr>
          <p:cNvSpPr/>
          <p:nvPr/>
        </p:nvSpPr>
        <p:spPr>
          <a:xfrm>
            <a:off x="815746" y="2936480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50">
            <a:extLst>
              <a:ext uri="{FF2B5EF4-FFF2-40B4-BE49-F238E27FC236}">
                <a16:creationId xmlns:a16="http://schemas.microsoft.com/office/drawing/2014/main" xmlns="" id="{009FFF93-E404-4027-36FC-B3937A033A25}"/>
              </a:ext>
            </a:extLst>
          </p:cNvPr>
          <p:cNvSpPr/>
          <p:nvPr/>
        </p:nvSpPr>
        <p:spPr>
          <a:xfrm>
            <a:off x="793978" y="4157328"/>
            <a:ext cx="914188" cy="32732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52">
            <a:extLst>
              <a:ext uri="{FF2B5EF4-FFF2-40B4-BE49-F238E27FC236}">
                <a16:creationId xmlns:a16="http://schemas.microsoft.com/office/drawing/2014/main" xmlns="" id="{22249A17-0FF6-13EC-CAAF-C527FC10D870}"/>
              </a:ext>
            </a:extLst>
          </p:cNvPr>
          <p:cNvSpPr/>
          <p:nvPr/>
        </p:nvSpPr>
        <p:spPr>
          <a:xfrm>
            <a:off x="5259748" y="2327425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68">
            <a:extLst>
              <a:ext uri="{FF2B5EF4-FFF2-40B4-BE49-F238E27FC236}">
                <a16:creationId xmlns:a16="http://schemas.microsoft.com/office/drawing/2014/main" xmlns="" id="{B7C0F849-3BD5-2FD9-F4A6-6585113E327A}"/>
              </a:ext>
            </a:extLst>
          </p:cNvPr>
          <p:cNvSpPr/>
          <p:nvPr/>
        </p:nvSpPr>
        <p:spPr>
          <a:xfrm>
            <a:off x="5259748" y="3335822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70">
            <a:extLst>
              <a:ext uri="{FF2B5EF4-FFF2-40B4-BE49-F238E27FC236}">
                <a16:creationId xmlns:a16="http://schemas.microsoft.com/office/drawing/2014/main" xmlns="" id="{B37B1802-1AB8-02D9-A400-A562AC2D6039}"/>
              </a:ext>
            </a:extLst>
          </p:cNvPr>
          <p:cNvSpPr/>
          <p:nvPr/>
        </p:nvSpPr>
        <p:spPr>
          <a:xfrm>
            <a:off x="5259748" y="4378801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xmlns="" id="{65CB2420-3D55-4585-086B-D8EA058960F4}"/>
              </a:ext>
            </a:extLst>
          </p:cNvPr>
          <p:cNvCxnSpPr>
            <a:cxnSpLocks/>
          </p:cNvCxnSpPr>
          <p:nvPr/>
        </p:nvCxnSpPr>
        <p:spPr bwMode="auto">
          <a:xfrm>
            <a:off x="1931830" y="3295434"/>
            <a:ext cx="498969" cy="587155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타원 116"/>
          <p:cNvSpPr/>
          <p:nvPr/>
        </p:nvSpPr>
        <p:spPr>
          <a:xfrm>
            <a:off x="1889957" y="3248508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575556" y="2868643"/>
            <a:ext cx="1233068" cy="7597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이등변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598242" y="3941125"/>
            <a:ext cx="1233068" cy="7597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</a:rPr>
              <a:t>정</a:t>
            </a:r>
            <a:r>
              <a:rPr lang="ko-KR" altLang="en-US" sz="1900" dirty="0" smtClean="0">
                <a:solidFill>
                  <a:schemeClr val="tx1"/>
                </a:solidFill>
              </a:rPr>
              <a:t>삼각형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5171477" y="2248609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예</a:t>
            </a:r>
            <a:r>
              <a:rPr lang="ko-KR" altLang="en-US" sz="1900" dirty="0">
                <a:solidFill>
                  <a:schemeClr val="tx1"/>
                </a:solidFill>
              </a:rPr>
              <a:t>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5175136" y="3337867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</a:rPr>
              <a:t>둔</a:t>
            </a:r>
            <a:r>
              <a:rPr lang="ko-KR" altLang="en-US" sz="1900" dirty="0" smtClean="0">
                <a:solidFill>
                  <a:schemeClr val="tx1"/>
                </a:solidFill>
              </a:rPr>
              <a:t>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171477" y="4378801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직각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23" name="타원 122"/>
          <p:cNvSpPr/>
          <p:nvPr/>
        </p:nvSpPr>
        <p:spPr>
          <a:xfrm>
            <a:off x="1918301" y="429812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/>
          <p:cNvSpPr/>
          <p:nvPr/>
        </p:nvSpPr>
        <p:spPr>
          <a:xfrm>
            <a:off x="5020741" y="260874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/>
          <p:cNvSpPr/>
          <p:nvPr/>
        </p:nvSpPr>
        <p:spPr>
          <a:xfrm>
            <a:off x="5019624" y="3694871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/>
          <p:cNvSpPr/>
          <p:nvPr/>
        </p:nvSpPr>
        <p:spPr>
          <a:xfrm>
            <a:off x="5028368" y="476461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xmlns="" id="{65CB2420-3D55-4585-086B-D8EA058960F4}"/>
              </a:ext>
            </a:extLst>
          </p:cNvPr>
          <p:cNvCxnSpPr>
            <a:cxnSpLocks/>
          </p:cNvCxnSpPr>
          <p:nvPr/>
        </p:nvCxnSpPr>
        <p:spPr bwMode="auto">
          <a:xfrm flipH="1">
            <a:off x="4422710" y="2647135"/>
            <a:ext cx="612757" cy="121573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모서리가 둥근 직사각형 127"/>
          <p:cNvSpPr/>
          <p:nvPr/>
        </p:nvSpPr>
        <p:spPr>
          <a:xfrm>
            <a:off x="2600018" y="2936480"/>
            <a:ext cx="1616644" cy="1873856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399017" y="3850548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/>
          <p:cNvSpPr/>
          <p:nvPr/>
        </p:nvSpPr>
        <p:spPr>
          <a:xfrm>
            <a:off x="4391668" y="384136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3" name="순서도: 대체 처리 72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8" name="순서도: 대체 처리 7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2" name="순서도: 대체 처리 101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4908D8CA-1D05-4730-9466-C383BF7B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DFEDCA2B-AD63-BCEF-C852-1C9CD09B05A2}"/>
              </a:ext>
            </a:extLst>
          </p:cNvPr>
          <p:cNvGrpSpPr/>
          <p:nvPr/>
        </p:nvGrpSpPr>
        <p:grpSpPr>
          <a:xfrm>
            <a:off x="4253694" y="1942547"/>
            <a:ext cx="2416981" cy="190309"/>
            <a:chOff x="4421576" y="2197504"/>
            <a:chExt cx="2416981" cy="190309"/>
          </a:xfrm>
        </p:grpSpPr>
        <p:sp>
          <p:nvSpPr>
            <p:cNvPr id="42" name="모서리가 둥근 직사각형 18">
              <a:extLst>
                <a:ext uri="{FF2B5EF4-FFF2-40B4-BE49-F238E27FC236}">
                  <a16:creationId xmlns:a16="http://schemas.microsoft.com/office/drawing/2014/main" xmlns="" id="{D400F534-9BDB-9126-1F60-D94A67458DBC}"/>
                </a:ext>
              </a:extLst>
            </p:cNvPr>
            <p:cNvSpPr/>
            <p:nvPr/>
          </p:nvSpPr>
          <p:spPr>
            <a:xfrm>
              <a:off x="4421576" y="2197504"/>
              <a:ext cx="2416981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점을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옳은 답과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연결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BC8D1421-954F-5EAF-3078-C4B343352C5D}"/>
                </a:ext>
              </a:extLst>
            </p:cNvPr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xmlns="" id="{B37B1802-1AB8-02D9-A400-A562AC2D6039}"/>
              </a:ext>
            </a:extLst>
          </p:cNvPr>
          <p:cNvSpPr/>
          <p:nvPr/>
        </p:nvSpPr>
        <p:spPr>
          <a:xfrm>
            <a:off x="4982145" y="4378801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Picture 6">
            <a:extLst>
              <a:ext uri="{FF2B5EF4-FFF2-40B4-BE49-F238E27FC236}">
                <a16:creationId xmlns:a16="http://schemas.microsoft.com/office/drawing/2014/main" xmlns="" id="{EF78427D-CEB0-BCE2-C045-CE48F1C9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12">
            <a:extLst>
              <a:ext uri="{FF2B5EF4-FFF2-40B4-BE49-F238E27FC236}">
                <a16:creationId xmlns:a16="http://schemas.microsoft.com/office/drawing/2014/main" xmlns="" id="{A74D2E0C-B959-98F7-0CF4-EAC0BA86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893874" y="4378801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직각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ED892C5-E5F3-2C04-5699-C1B1DB0AFAC3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9AC71A59-AA94-FCA3-CA41-4007FF19D839}"/>
              </a:ext>
            </a:extLst>
          </p:cNvPr>
          <p:cNvGrpSpPr/>
          <p:nvPr/>
        </p:nvGrpSpPr>
        <p:grpSpPr>
          <a:xfrm>
            <a:off x="198562" y="4066439"/>
            <a:ext cx="6667165" cy="1170926"/>
            <a:chOff x="192745" y="4102364"/>
            <a:chExt cx="6667165" cy="117092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2B24DC55-B764-9792-ECF9-FC0CD94AEFBB}"/>
                </a:ext>
              </a:extLst>
            </p:cNvPr>
            <p:cNvSpPr/>
            <p:nvPr/>
          </p:nvSpPr>
          <p:spPr>
            <a:xfrm>
              <a:off x="192745" y="4330280"/>
              <a:ext cx="6667165" cy="7549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주어진 삼각형은 두 변의 길이가 같은 </a:t>
              </a:r>
              <a:r>
                <a:rPr lang="ko-KR" altLang="en-US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이등변삼각형이고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세 각이 모두 예각인 </a:t>
              </a:r>
              <a:r>
                <a:rPr lang="ko-KR" altLang="en-US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예각삼각형입니다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모서리가 둥근 직사각형 38">
              <a:extLst>
                <a:ext uri="{FF2B5EF4-FFF2-40B4-BE49-F238E27FC236}">
                  <a16:creationId xmlns:a16="http://schemas.microsoft.com/office/drawing/2014/main" xmlns="" id="{E2632A47-6621-10AC-477E-D1B6B8048753}"/>
                </a:ext>
              </a:extLst>
            </p:cNvPr>
            <p:cNvSpPr/>
            <p:nvPr/>
          </p:nvSpPr>
          <p:spPr>
            <a:xfrm>
              <a:off x="338478" y="410236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108" name="직각 삼각형 107">
              <a:extLst>
                <a:ext uri="{FF2B5EF4-FFF2-40B4-BE49-F238E27FC236}">
                  <a16:creationId xmlns:a16="http://schemas.microsoft.com/office/drawing/2014/main" xmlns="" id="{55E59D7B-2B43-58C0-F53F-35F1AF8F999A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8" name="TextBox 43">
            <a:extLst>
              <a:ext uri="{FF2B5EF4-FFF2-40B4-BE49-F238E27FC236}">
                <a16:creationId xmlns:a16="http://schemas.microsoft.com/office/drawing/2014/main" xmlns="" id="{68E77DC9-70CA-4F35-9CAA-109D273252EC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관계있는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것끼리 선으로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2631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43">
            <a:extLst>
              <a:ext uri="{FF2B5EF4-FFF2-40B4-BE49-F238E27FC236}">
                <a16:creationId xmlns:a16="http://schemas.microsoft.com/office/drawing/2014/main" xmlns="" id="{68E77DC9-70CA-4F35-9CAA-109D273252EC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관계있는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것끼리 선으로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60" name="Group 1072">
            <a:extLst>
              <a:ext uri="{FF2B5EF4-FFF2-40B4-BE49-F238E27FC236}">
                <a16:creationId xmlns:a16="http://schemas.microsoft.com/office/drawing/2014/main" xmlns="" id="{84487B27-5929-46C0-B57C-60039493F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8465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4-2\app\resource\data\02\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\75.jpg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왼쪽 도형 사용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DFEDCA2B-AD63-BCEF-C852-1C9CD09B05A2}"/>
              </a:ext>
            </a:extLst>
          </p:cNvPr>
          <p:cNvGrpSpPr/>
          <p:nvPr/>
        </p:nvGrpSpPr>
        <p:grpSpPr>
          <a:xfrm>
            <a:off x="4253694" y="1942547"/>
            <a:ext cx="2416981" cy="190309"/>
            <a:chOff x="4421576" y="2197504"/>
            <a:chExt cx="2416981" cy="190309"/>
          </a:xfrm>
        </p:grpSpPr>
        <p:sp>
          <p:nvSpPr>
            <p:cNvPr id="62" name="모서리가 둥근 직사각형 18">
              <a:extLst>
                <a:ext uri="{FF2B5EF4-FFF2-40B4-BE49-F238E27FC236}">
                  <a16:creationId xmlns:a16="http://schemas.microsoft.com/office/drawing/2014/main" xmlns="" id="{D400F534-9BDB-9126-1F60-D94A67458DBC}"/>
                </a:ext>
              </a:extLst>
            </p:cNvPr>
            <p:cNvSpPr/>
            <p:nvPr/>
          </p:nvSpPr>
          <p:spPr>
            <a:xfrm>
              <a:off x="4421576" y="2197504"/>
              <a:ext cx="2416981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점을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옳은 답과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연결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BC8D1421-954F-5EAF-3078-C4B343352C5D}"/>
                </a:ext>
              </a:extLst>
            </p:cNvPr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85F63C95-229F-092F-8DC8-F425041EF1CA}"/>
              </a:ext>
            </a:extLst>
          </p:cNvPr>
          <p:cNvSpPr/>
          <p:nvPr/>
        </p:nvSpPr>
        <p:spPr>
          <a:xfrm>
            <a:off x="6374137" y="16647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CC9AC3A8-3DF9-FC95-A4EF-6DAEE9EC8777}"/>
              </a:ext>
            </a:extLst>
          </p:cNvPr>
          <p:cNvSpPr txBox="1"/>
          <p:nvPr/>
        </p:nvSpPr>
        <p:spPr>
          <a:xfrm>
            <a:off x="7032610" y="1043154"/>
            <a:ext cx="2125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연결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드래그해서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 잇기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5" name="사각형: 둥근 모서리 48">
            <a:extLst>
              <a:ext uri="{FF2B5EF4-FFF2-40B4-BE49-F238E27FC236}">
                <a16:creationId xmlns:a16="http://schemas.microsoft.com/office/drawing/2014/main" xmlns="" id="{544BEDBA-0DF4-9A51-0769-7CF6CA96053B}"/>
              </a:ext>
            </a:extLst>
          </p:cNvPr>
          <p:cNvSpPr/>
          <p:nvPr/>
        </p:nvSpPr>
        <p:spPr>
          <a:xfrm>
            <a:off x="815746" y="2936480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50">
            <a:extLst>
              <a:ext uri="{FF2B5EF4-FFF2-40B4-BE49-F238E27FC236}">
                <a16:creationId xmlns:a16="http://schemas.microsoft.com/office/drawing/2014/main" xmlns="" id="{009FFF93-E404-4027-36FC-B3937A033A25}"/>
              </a:ext>
            </a:extLst>
          </p:cNvPr>
          <p:cNvSpPr/>
          <p:nvPr/>
        </p:nvSpPr>
        <p:spPr>
          <a:xfrm>
            <a:off x="793978" y="4157328"/>
            <a:ext cx="914188" cy="32732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52">
            <a:extLst>
              <a:ext uri="{FF2B5EF4-FFF2-40B4-BE49-F238E27FC236}">
                <a16:creationId xmlns:a16="http://schemas.microsoft.com/office/drawing/2014/main" xmlns="" id="{22249A17-0FF6-13EC-CAAF-C527FC10D870}"/>
              </a:ext>
            </a:extLst>
          </p:cNvPr>
          <p:cNvSpPr/>
          <p:nvPr/>
        </p:nvSpPr>
        <p:spPr>
          <a:xfrm>
            <a:off x="5259748" y="2327425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68">
            <a:extLst>
              <a:ext uri="{FF2B5EF4-FFF2-40B4-BE49-F238E27FC236}">
                <a16:creationId xmlns:a16="http://schemas.microsoft.com/office/drawing/2014/main" xmlns="" id="{B7C0F849-3BD5-2FD9-F4A6-6585113E327A}"/>
              </a:ext>
            </a:extLst>
          </p:cNvPr>
          <p:cNvSpPr/>
          <p:nvPr/>
        </p:nvSpPr>
        <p:spPr>
          <a:xfrm>
            <a:off x="5259748" y="3335822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70">
            <a:extLst>
              <a:ext uri="{FF2B5EF4-FFF2-40B4-BE49-F238E27FC236}">
                <a16:creationId xmlns:a16="http://schemas.microsoft.com/office/drawing/2014/main" xmlns="" id="{B37B1802-1AB8-02D9-A400-A562AC2D6039}"/>
              </a:ext>
            </a:extLst>
          </p:cNvPr>
          <p:cNvSpPr/>
          <p:nvPr/>
        </p:nvSpPr>
        <p:spPr>
          <a:xfrm>
            <a:off x="5259748" y="4378801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Picture 6">
            <a:extLst>
              <a:ext uri="{FF2B5EF4-FFF2-40B4-BE49-F238E27FC236}">
                <a16:creationId xmlns:a16="http://schemas.microsoft.com/office/drawing/2014/main" xmlns="" id="{EF78427D-CEB0-BCE2-C045-CE48F1C9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388CBF61-F1E5-F927-D146-B0CD2A2368E4}"/>
              </a:ext>
            </a:extLst>
          </p:cNvPr>
          <p:cNvSpPr/>
          <p:nvPr/>
        </p:nvSpPr>
        <p:spPr>
          <a:xfrm>
            <a:off x="6320690" y="5128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12">
            <a:extLst>
              <a:ext uri="{FF2B5EF4-FFF2-40B4-BE49-F238E27FC236}">
                <a16:creationId xmlns:a16="http://schemas.microsoft.com/office/drawing/2014/main" xmlns="" id="{A74D2E0C-B959-98F7-0CF4-EAC0BA86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타원 92">
            <a:extLst>
              <a:ext uri="{FF2B5EF4-FFF2-40B4-BE49-F238E27FC236}">
                <a16:creationId xmlns:a16="http://schemas.microsoft.com/office/drawing/2014/main" xmlns="" id="{CC797D36-A102-775B-FBDF-0A6F3D54E3CD}"/>
              </a:ext>
            </a:extLst>
          </p:cNvPr>
          <p:cNvSpPr/>
          <p:nvPr/>
        </p:nvSpPr>
        <p:spPr>
          <a:xfrm>
            <a:off x="5410131" y="5128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xmlns="" id="{65CB2420-3D55-4585-086B-D8EA058960F4}"/>
              </a:ext>
            </a:extLst>
          </p:cNvPr>
          <p:cNvCxnSpPr>
            <a:cxnSpLocks/>
          </p:cNvCxnSpPr>
          <p:nvPr/>
        </p:nvCxnSpPr>
        <p:spPr bwMode="auto">
          <a:xfrm>
            <a:off x="1931830" y="3295434"/>
            <a:ext cx="498969" cy="587155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타원 94"/>
          <p:cNvSpPr/>
          <p:nvPr/>
        </p:nvSpPr>
        <p:spPr>
          <a:xfrm>
            <a:off x="1889957" y="3248508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575556" y="2868643"/>
            <a:ext cx="1233068" cy="7597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이등변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98242" y="3941125"/>
            <a:ext cx="1233068" cy="7597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</a:rPr>
              <a:t>정</a:t>
            </a:r>
            <a:r>
              <a:rPr lang="ko-KR" altLang="en-US" sz="1900" dirty="0" smtClean="0">
                <a:solidFill>
                  <a:schemeClr val="tx1"/>
                </a:solidFill>
              </a:rPr>
              <a:t>삼각형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5171477" y="2248609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예</a:t>
            </a:r>
            <a:r>
              <a:rPr lang="ko-KR" altLang="en-US" sz="1900" dirty="0">
                <a:solidFill>
                  <a:schemeClr val="tx1"/>
                </a:solidFill>
              </a:rPr>
              <a:t>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5175136" y="3337867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</a:rPr>
              <a:t>둔</a:t>
            </a:r>
            <a:r>
              <a:rPr lang="ko-KR" altLang="en-US" sz="1900" dirty="0" smtClean="0">
                <a:solidFill>
                  <a:schemeClr val="tx1"/>
                </a:solidFill>
              </a:rPr>
              <a:t>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5171477" y="4378801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직각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01" name="타원 100"/>
          <p:cNvSpPr/>
          <p:nvPr/>
        </p:nvSpPr>
        <p:spPr>
          <a:xfrm>
            <a:off x="1918301" y="429812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020741" y="260874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5019624" y="3694871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5028368" y="476461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65CB2420-3D55-4585-086B-D8EA058960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22711" y="3862873"/>
            <a:ext cx="634481" cy="933062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모서리가 둥근 직사각형 106"/>
          <p:cNvSpPr/>
          <p:nvPr/>
        </p:nvSpPr>
        <p:spPr>
          <a:xfrm>
            <a:off x="2600018" y="2936480"/>
            <a:ext cx="1616644" cy="1873856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399017" y="3850548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4391668" y="384136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xmlns="" id="{388CBF61-F1E5-F927-D146-B0CD2A2368E4}"/>
              </a:ext>
            </a:extLst>
          </p:cNvPr>
          <p:cNvSpPr/>
          <p:nvPr/>
        </p:nvSpPr>
        <p:spPr>
          <a:xfrm>
            <a:off x="1877604" y="28170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95434"/>
            <a:ext cx="1233029" cy="1217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963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65CB2420-3D55-4585-086B-D8EA058960F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22711" y="3862873"/>
            <a:ext cx="634481" cy="933062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DFEDCA2B-AD63-BCEF-C852-1C9CD09B05A2}"/>
              </a:ext>
            </a:extLst>
          </p:cNvPr>
          <p:cNvGrpSpPr/>
          <p:nvPr/>
        </p:nvGrpSpPr>
        <p:grpSpPr>
          <a:xfrm>
            <a:off x="4253694" y="1942547"/>
            <a:ext cx="2416981" cy="190309"/>
            <a:chOff x="4421576" y="2197504"/>
            <a:chExt cx="2416981" cy="190309"/>
          </a:xfrm>
        </p:grpSpPr>
        <p:sp>
          <p:nvSpPr>
            <p:cNvPr id="62" name="모서리가 둥근 직사각형 18">
              <a:extLst>
                <a:ext uri="{FF2B5EF4-FFF2-40B4-BE49-F238E27FC236}">
                  <a16:creationId xmlns:a16="http://schemas.microsoft.com/office/drawing/2014/main" xmlns="" id="{D400F534-9BDB-9126-1F60-D94A67458DBC}"/>
                </a:ext>
              </a:extLst>
            </p:cNvPr>
            <p:cNvSpPr/>
            <p:nvPr/>
          </p:nvSpPr>
          <p:spPr>
            <a:xfrm>
              <a:off x="4421576" y="2197504"/>
              <a:ext cx="2416981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점을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옳은 답과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연결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BC8D1421-954F-5EAF-3078-C4B343352C5D}"/>
                </a:ext>
              </a:extLst>
            </p:cNvPr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85" name="사각형: 둥근 모서리 48">
            <a:extLst>
              <a:ext uri="{FF2B5EF4-FFF2-40B4-BE49-F238E27FC236}">
                <a16:creationId xmlns:a16="http://schemas.microsoft.com/office/drawing/2014/main" xmlns="" id="{544BEDBA-0DF4-9A51-0769-7CF6CA96053B}"/>
              </a:ext>
            </a:extLst>
          </p:cNvPr>
          <p:cNvSpPr/>
          <p:nvPr/>
        </p:nvSpPr>
        <p:spPr>
          <a:xfrm>
            <a:off x="815746" y="2936480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50">
            <a:extLst>
              <a:ext uri="{FF2B5EF4-FFF2-40B4-BE49-F238E27FC236}">
                <a16:creationId xmlns:a16="http://schemas.microsoft.com/office/drawing/2014/main" xmlns="" id="{009FFF93-E404-4027-36FC-B3937A033A25}"/>
              </a:ext>
            </a:extLst>
          </p:cNvPr>
          <p:cNvSpPr/>
          <p:nvPr/>
        </p:nvSpPr>
        <p:spPr>
          <a:xfrm>
            <a:off x="793978" y="4157328"/>
            <a:ext cx="914188" cy="32732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52">
            <a:extLst>
              <a:ext uri="{FF2B5EF4-FFF2-40B4-BE49-F238E27FC236}">
                <a16:creationId xmlns:a16="http://schemas.microsoft.com/office/drawing/2014/main" xmlns="" id="{22249A17-0FF6-13EC-CAAF-C527FC10D870}"/>
              </a:ext>
            </a:extLst>
          </p:cNvPr>
          <p:cNvSpPr/>
          <p:nvPr/>
        </p:nvSpPr>
        <p:spPr>
          <a:xfrm>
            <a:off x="5259748" y="2327425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68">
            <a:extLst>
              <a:ext uri="{FF2B5EF4-FFF2-40B4-BE49-F238E27FC236}">
                <a16:creationId xmlns:a16="http://schemas.microsoft.com/office/drawing/2014/main" xmlns="" id="{B7C0F849-3BD5-2FD9-F4A6-6585113E327A}"/>
              </a:ext>
            </a:extLst>
          </p:cNvPr>
          <p:cNvSpPr/>
          <p:nvPr/>
        </p:nvSpPr>
        <p:spPr>
          <a:xfrm>
            <a:off x="5259748" y="3335822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70">
            <a:extLst>
              <a:ext uri="{FF2B5EF4-FFF2-40B4-BE49-F238E27FC236}">
                <a16:creationId xmlns:a16="http://schemas.microsoft.com/office/drawing/2014/main" xmlns="" id="{B37B1802-1AB8-02D9-A400-A562AC2D6039}"/>
              </a:ext>
            </a:extLst>
          </p:cNvPr>
          <p:cNvSpPr/>
          <p:nvPr/>
        </p:nvSpPr>
        <p:spPr>
          <a:xfrm>
            <a:off x="5259748" y="4378801"/>
            <a:ext cx="914188" cy="75087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Picture 6">
            <a:extLst>
              <a:ext uri="{FF2B5EF4-FFF2-40B4-BE49-F238E27FC236}">
                <a16:creationId xmlns:a16="http://schemas.microsoft.com/office/drawing/2014/main" xmlns="" id="{EF78427D-CEB0-BCE2-C045-CE48F1C9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2">
            <a:extLst>
              <a:ext uri="{FF2B5EF4-FFF2-40B4-BE49-F238E27FC236}">
                <a16:creationId xmlns:a16="http://schemas.microsoft.com/office/drawing/2014/main" xmlns="" id="{A74D2E0C-B959-98F7-0CF4-EAC0BA86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xmlns="" id="{65CB2420-3D55-4585-086B-D8EA058960F4}"/>
              </a:ext>
            </a:extLst>
          </p:cNvPr>
          <p:cNvCxnSpPr>
            <a:cxnSpLocks/>
          </p:cNvCxnSpPr>
          <p:nvPr/>
        </p:nvCxnSpPr>
        <p:spPr bwMode="auto">
          <a:xfrm>
            <a:off x="1931830" y="3295434"/>
            <a:ext cx="498969" cy="587155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타원 94"/>
          <p:cNvSpPr/>
          <p:nvPr/>
        </p:nvSpPr>
        <p:spPr>
          <a:xfrm>
            <a:off x="1889957" y="3248508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575556" y="2868643"/>
            <a:ext cx="1233068" cy="7597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이등변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98242" y="3941125"/>
            <a:ext cx="1233068" cy="7597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</a:rPr>
              <a:t>정</a:t>
            </a:r>
            <a:r>
              <a:rPr lang="ko-KR" altLang="en-US" sz="1900" dirty="0" smtClean="0">
                <a:solidFill>
                  <a:schemeClr val="tx1"/>
                </a:solidFill>
              </a:rPr>
              <a:t>삼각형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5171477" y="2248609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예</a:t>
            </a:r>
            <a:r>
              <a:rPr lang="ko-KR" altLang="en-US" sz="1900" dirty="0">
                <a:solidFill>
                  <a:schemeClr val="tx1"/>
                </a:solidFill>
              </a:rPr>
              <a:t>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5175136" y="3337867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</a:rPr>
              <a:t>둔</a:t>
            </a:r>
            <a:r>
              <a:rPr lang="ko-KR" altLang="en-US" sz="1900" dirty="0" smtClean="0">
                <a:solidFill>
                  <a:schemeClr val="tx1"/>
                </a:solidFill>
              </a:rPr>
              <a:t>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5171477" y="4378801"/>
            <a:ext cx="1233068" cy="75972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직각</a:t>
            </a:r>
            <a:endParaRPr lang="en-US" altLang="ko-KR" sz="1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</a:rPr>
              <a:t>삼각</a:t>
            </a:r>
            <a:r>
              <a:rPr lang="ko-KR" altLang="en-US" sz="1900" dirty="0">
                <a:solidFill>
                  <a:schemeClr val="tx1"/>
                </a:solidFill>
              </a:rPr>
              <a:t>형</a:t>
            </a:r>
          </a:p>
        </p:txBody>
      </p:sp>
      <p:sp>
        <p:nvSpPr>
          <p:cNvPr id="101" name="타원 100"/>
          <p:cNvSpPr/>
          <p:nvPr/>
        </p:nvSpPr>
        <p:spPr>
          <a:xfrm>
            <a:off x="1918301" y="429812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020741" y="260874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5019624" y="3694871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5028368" y="476461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600018" y="2936480"/>
            <a:ext cx="1616644" cy="1873856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399017" y="3850548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4391668" y="384136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95434"/>
            <a:ext cx="1233029" cy="1217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5ADA769-FE6D-10E6-ADB4-240037F44244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CF840F71-644E-170C-4788-3478F98F593C}"/>
              </a:ext>
            </a:extLst>
          </p:cNvPr>
          <p:cNvGrpSpPr/>
          <p:nvPr/>
        </p:nvGrpSpPr>
        <p:grpSpPr>
          <a:xfrm>
            <a:off x="198562" y="4066439"/>
            <a:ext cx="6667165" cy="1170926"/>
            <a:chOff x="192745" y="4102364"/>
            <a:chExt cx="6667165" cy="117092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DCD716BA-ACBD-ECAE-A8FB-23FDC1CE0DFE}"/>
                </a:ext>
              </a:extLst>
            </p:cNvPr>
            <p:cNvSpPr/>
            <p:nvPr/>
          </p:nvSpPr>
          <p:spPr>
            <a:xfrm>
              <a:off x="192745" y="4330280"/>
              <a:ext cx="6667165" cy="7549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주어진 삼각형은 두 변의 길이가 같은 </a:t>
              </a:r>
              <a:r>
                <a:rPr lang="ko-KR" altLang="en-US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이등변삼각형이고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한 각이 직각인 </a:t>
              </a:r>
              <a:r>
                <a:rPr lang="ko-KR" altLang="en-US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직각삼각형입니다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모서리가 둥근 직사각형 38">
              <a:extLst>
                <a:ext uri="{FF2B5EF4-FFF2-40B4-BE49-F238E27FC236}">
                  <a16:creationId xmlns:a16="http://schemas.microsoft.com/office/drawing/2014/main" xmlns="" id="{78C2668E-3D72-188A-DF92-A7B72694B293}"/>
                </a:ext>
              </a:extLst>
            </p:cNvPr>
            <p:cNvSpPr/>
            <p:nvPr/>
          </p:nvSpPr>
          <p:spPr>
            <a:xfrm>
              <a:off x="338478" y="410236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xmlns="" id="{77B608B8-CA55-02CC-E34D-7F67845BF7BF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1" name="TextBox 43">
            <a:extLst>
              <a:ext uri="{FF2B5EF4-FFF2-40B4-BE49-F238E27FC236}">
                <a16:creationId xmlns:a16="http://schemas.microsoft.com/office/drawing/2014/main" xmlns="" id="{68E77DC9-70CA-4F35-9CAA-109D273252EC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관계있는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것끼리 선으로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8085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6417681" y="50789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29D3F09D-B57E-4C0A-B58F-C620A3D00262}"/>
              </a:ext>
            </a:extLst>
          </p:cNvPr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정삼각형은 예각삼각형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직각삼각형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둔각삼각형 중 어떤 삼각형인지 답과 그 이유를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8" name="Group 1072">
            <a:extLst>
              <a:ext uri="{FF2B5EF4-FFF2-40B4-BE49-F238E27FC236}">
                <a16:creationId xmlns:a16="http://schemas.microsoft.com/office/drawing/2014/main" xmlns="" id="{5443C4B3-0439-374C-6CAE-8BFCF97DB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292340"/>
              </p:ext>
            </p:extLst>
          </p:nvPr>
        </p:nvGraphicFramePr>
        <p:xfrm>
          <a:off x="115384" y="6142767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https://cdata2.tsherpa.co.kr/tsherpa/MultiMedia/Flash/2020/curri/MM_42_04/suh_0402_02_0007/images/suh_0402_02_0007_401_1/suh_0402_02_0007_401_1_4_1.png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8499B8B-1177-CFC4-F7E3-5854DBD4B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184" y="2325161"/>
            <a:ext cx="2209266" cy="1841056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xmlns="" id="{55936E79-3B91-79E9-CAC4-0F398F710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3" y="4260768"/>
            <a:ext cx="415466" cy="35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738F5689-1D70-FB0D-70C6-88F506976BA5}"/>
              </a:ext>
            </a:extLst>
          </p:cNvPr>
          <p:cNvGrpSpPr/>
          <p:nvPr/>
        </p:nvGrpSpPr>
        <p:grpSpPr>
          <a:xfrm>
            <a:off x="647564" y="4749713"/>
            <a:ext cx="900833" cy="371475"/>
            <a:chOff x="1693894" y="2881313"/>
            <a:chExt cx="900833" cy="371475"/>
          </a:xfrm>
        </p:grpSpPr>
        <p:pic>
          <p:nvPicPr>
            <p:cNvPr id="43" name="Picture 5">
              <a:extLst>
                <a:ext uri="{FF2B5EF4-FFF2-40B4-BE49-F238E27FC236}">
                  <a16:creationId xmlns:a16="http://schemas.microsoft.com/office/drawing/2014/main" xmlns="" id="{207BFA69-DA47-B636-B6E5-1FC77297D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894" y="2881313"/>
              <a:ext cx="543125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7C90BF4D-F25F-384B-6117-AFB0112A548B}"/>
                </a:ext>
              </a:extLst>
            </p:cNvPr>
            <p:cNvSpPr txBox="1"/>
            <p:nvPr/>
          </p:nvSpPr>
          <p:spPr>
            <a:xfrm>
              <a:off x="1693894" y="2902741"/>
              <a:ext cx="90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이유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E4D1EEA-2BD7-B063-7691-2765BAA7F6A6}"/>
              </a:ext>
            </a:extLst>
          </p:cNvPr>
          <p:cNvSpPr txBox="1"/>
          <p:nvPr/>
        </p:nvSpPr>
        <p:spPr>
          <a:xfrm>
            <a:off x="1342577" y="4260768"/>
            <a:ext cx="13932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예각삼각형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xmlns="" id="{2EB52D4C-FDDD-DDDE-0E43-7FE23CF1B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64" y="414638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EB4E555-8644-19EB-F227-FB2317BF08DC}"/>
              </a:ext>
            </a:extLst>
          </p:cNvPr>
          <p:cNvSpPr txBox="1"/>
          <p:nvPr/>
        </p:nvSpPr>
        <p:spPr>
          <a:xfrm>
            <a:off x="1342577" y="4724502"/>
            <a:ext cx="49479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정삼각형의 세 각의 크기는 모두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˚입니다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xmlns="" id="{ED16A6E6-6B02-AC3A-92AF-67CDBC61F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666" y="476685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78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48247" y="2177089"/>
            <a:ext cx="3529724" cy="2385224"/>
            <a:chOff x="560812" y="2458374"/>
            <a:chExt cx="2899004" cy="19590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4E1C28FB-3A54-6186-4AF9-ED413B64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812" y="2458374"/>
              <a:ext cx="2899004" cy="1941252"/>
            </a:xfrm>
            <a:prstGeom prst="rect">
              <a:avLst/>
            </a:prstGeom>
          </p:spPr>
        </p:pic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xmlns="" id="{B06F81FE-8355-478C-8AA2-43DCB9845C10}"/>
                </a:ext>
              </a:extLst>
            </p:cNvPr>
            <p:cNvSpPr/>
            <p:nvPr/>
          </p:nvSpPr>
          <p:spPr>
            <a:xfrm>
              <a:off x="1692470" y="3823112"/>
              <a:ext cx="471879" cy="279744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8EE39343-1B9C-173A-CB90-ADE6EE9DFD55}"/>
                </a:ext>
              </a:extLst>
            </p:cNvPr>
            <p:cNvSpPr txBox="1"/>
            <p:nvPr/>
          </p:nvSpPr>
          <p:spPr>
            <a:xfrm>
              <a:off x="1764943" y="3898207"/>
              <a:ext cx="635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120</a:t>
              </a:r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8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xmlns="" id="{67D13EA0-2B16-E079-40D1-9508F540B7D0}"/>
                </a:ext>
              </a:extLst>
            </p:cNvPr>
            <p:cNvSpPr/>
            <p:nvPr/>
          </p:nvSpPr>
          <p:spPr>
            <a:xfrm>
              <a:off x="2843808" y="4141000"/>
              <a:ext cx="371680" cy="155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99CA1908-6B3E-EA31-FEDF-5600DE8B9F2E}"/>
                </a:ext>
              </a:extLst>
            </p:cNvPr>
            <p:cNvSpPr txBox="1"/>
            <p:nvPr/>
          </p:nvSpPr>
          <p:spPr>
            <a:xfrm>
              <a:off x="2794921" y="4048054"/>
              <a:ext cx="635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8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일부가 지워졌습니다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삼각형은 어떤 삼각형인지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0" name="타원 49"/>
          <p:cNvSpPr/>
          <p:nvPr/>
        </p:nvSpPr>
        <p:spPr>
          <a:xfrm>
            <a:off x="5002930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0" name="Group 1072">
            <a:extLst>
              <a:ext uri="{FF2B5EF4-FFF2-40B4-BE49-F238E27FC236}">
                <a16:creationId xmlns:a16="http://schemas.microsoft.com/office/drawing/2014/main" xmlns="" id="{0E25A41F-0B50-58D6-CF70-3C95E4438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34757"/>
              </p:ext>
            </p:extLst>
          </p:nvPr>
        </p:nvGraphicFramePr>
        <p:xfrm>
          <a:off x="115384" y="6142767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https://cdata2.tsherpa.co.kr/tsherpa/MultiMedia/Flash/2020/curri/MM_42_04/suh_0402_02_0007/images/suh_0402_02_0007_401_1/suh_0402_02_0007_401_1_2_1.png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5717C61E-4BD4-4106-8370-04FCB0BEDF8B}"/>
              </a:ext>
            </a:extLst>
          </p:cNvPr>
          <p:cNvGrpSpPr/>
          <p:nvPr/>
        </p:nvGrpSpPr>
        <p:grpSpPr>
          <a:xfrm>
            <a:off x="1781396" y="4539014"/>
            <a:ext cx="3540829" cy="523820"/>
            <a:chOff x="5719348" y="1602151"/>
            <a:chExt cx="3540829" cy="52382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F24AF4B7-636F-472F-BE84-A64FE94C6966}"/>
                </a:ext>
              </a:extLst>
            </p:cNvPr>
            <p:cNvSpPr/>
            <p:nvPr/>
          </p:nvSpPr>
          <p:spPr bwMode="auto">
            <a:xfrm>
              <a:off x="5719348" y="1774585"/>
              <a:ext cx="3358944" cy="35138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둔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각삼각형</a:t>
              </a: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이등변삼각형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xmlns="" id="{DF372031-1C27-45BE-92C5-62A4AA9A9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82869" y="1602151"/>
              <a:ext cx="377308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1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648247" y="2177089"/>
            <a:ext cx="3529724" cy="2385224"/>
            <a:chOff x="560812" y="2458374"/>
            <a:chExt cx="2899004" cy="195901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4E1C28FB-3A54-6186-4AF9-ED413B64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812" y="2458374"/>
              <a:ext cx="2899004" cy="1941252"/>
            </a:xfrm>
            <a:prstGeom prst="rect">
              <a:avLst/>
            </a:prstGeom>
          </p:spPr>
        </p:pic>
        <p:sp>
          <p:nvSpPr>
            <p:cNvPr id="57" name="사각형: 둥근 모서리 65">
              <a:extLst>
                <a:ext uri="{FF2B5EF4-FFF2-40B4-BE49-F238E27FC236}">
                  <a16:creationId xmlns:a16="http://schemas.microsoft.com/office/drawing/2014/main" xmlns="" id="{B06F81FE-8355-478C-8AA2-43DCB9845C10}"/>
                </a:ext>
              </a:extLst>
            </p:cNvPr>
            <p:cNvSpPr/>
            <p:nvPr/>
          </p:nvSpPr>
          <p:spPr>
            <a:xfrm>
              <a:off x="1692470" y="3823112"/>
              <a:ext cx="471879" cy="279744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8EE39343-1B9C-173A-CB90-ADE6EE9DFD55}"/>
                </a:ext>
              </a:extLst>
            </p:cNvPr>
            <p:cNvSpPr txBox="1"/>
            <p:nvPr/>
          </p:nvSpPr>
          <p:spPr>
            <a:xfrm>
              <a:off x="1764943" y="3898207"/>
              <a:ext cx="635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120</a:t>
              </a:r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8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사각형: 둥근 모서리 108">
              <a:extLst>
                <a:ext uri="{FF2B5EF4-FFF2-40B4-BE49-F238E27FC236}">
                  <a16:creationId xmlns:a16="http://schemas.microsoft.com/office/drawing/2014/main" xmlns="" id="{67D13EA0-2B16-E079-40D1-9508F540B7D0}"/>
                </a:ext>
              </a:extLst>
            </p:cNvPr>
            <p:cNvSpPr/>
            <p:nvPr/>
          </p:nvSpPr>
          <p:spPr>
            <a:xfrm>
              <a:off x="2843808" y="4141000"/>
              <a:ext cx="371680" cy="1553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99CA1908-6B3E-EA31-FEDF-5600DE8B9F2E}"/>
                </a:ext>
              </a:extLst>
            </p:cNvPr>
            <p:cNvSpPr txBox="1"/>
            <p:nvPr/>
          </p:nvSpPr>
          <p:spPr>
            <a:xfrm>
              <a:off x="2794921" y="4048054"/>
              <a:ext cx="635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8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5717C61E-4BD4-4106-8370-04FCB0BEDF8B}"/>
              </a:ext>
            </a:extLst>
          </p:cNvPr>
          <p:cNvGrpSpPr/>
          <p:nvPr/>
        </p:nvGrpSpPr>
        <p:grpSpPr>
          <a:xfrm>
            <a:off x="1684251" y="4539014"/>
            <a:ext cx="1873507" cy="523820"/>
            <a:chOff x="5719348" y="1602151"/>
            <a:chExt cx="1873507" cy="52382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F24AF4B7-636F-472F-BE84-A64FE94C6966}"/>
                </a:ext>
              </a:extLst>
            </p:cNvPr>
            <p:cNvSpPr/>
            <p:nvPr/>
          </p:nvSpPr>
          <p:spPr bwMode="auto">
            <a:xfrm>
              <a:off x="5719348" y="1774585"/>
              <a:ext cx="1684853" cy="35138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둔</a:t>
              </a: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각삼각형</a:t>
              </a: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xmlns="" id="{DF372031-1C27-45BE-92C5-62A4AA9A9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5547" y="1602151"/>
              <a:ext cx="377308" cy="355000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05B0E48A-FAAB-4083-86BB-189D8E25FDF3}"/>
              </a:ext>
            </a:extLst>
          </p:cNvPr>
          <p:cNvGrpSpPr/>
          <p:nvPr/>
        </p:nvGrpSpPr>
        <p:grpSpPr>
          <a:xfrm>
            <a:off x="3625829" y="4535599"/>
            <a:ext cx="1873507" cy="527235"/>
            <a:chOff x="5719348" y="1602151"/>
            <a:chExt cx="1873507" cy="52723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18B108E1-5273-4FFB-A88A-3C08471EED66}"/>
                </a:ext>
              </a:extLst>
            </p:cNvPr>
            <p:cNvSpPr/>
            <p:nvPr/>
          </p:nvSpPr>
          <p:spPr bwMode="auto">
            <a:xfrm>
              <a:off x="5719348" y="1774585"/>
              <a:ext cx="1684853" cy="35480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이등변</a:t>
              </a: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삼각형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F62C6EE6-6844-42EE-9274-ED8C9655A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5547" y="1602151"/>
              <a:ext cx="377308" cy="355000"/>
            </a:xfrm>
            <a:prstGeom prst="rect">
              <a:avLst/>
            </a:prstGeom>
          </p:spPr>
        </p:pic>
      </p:grpSp>
      <p:sp>
        <p:nvSpPr>
          <p:cNvPr id="69" name="직사각형 68"/>
          <p:cNvSpPr/>
          <p:nvPr/>
        </p:nvSpPr>
        <p:spPr bwMode="auto">
          <a:xfrm>
            <a:off x="3337797" y="4744639"/>
            <a:ext cx="252030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,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일부가 지워졌습니다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삼각형은 어떤 삼각형인지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xmlns="" id="{B06F81FE-8355-478C-8AA2-43DCB9845C10}"/>
              </a:ext>
            </a:extLst>
          </p:cNvPr>
          <p:cNvSpPr/>
          <p:nvPr/>
        </p:nvSpPr>
        <p:spPr>
          <a:xfrm>
            <a:off x="1692470" y="3823112"/>
            <a:ext cx="471879" cy="27974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8EE39343-1B9C-173A-CB90-ADE6EE9DFD55}"/>
              </a:ext>
            </a:extLst>
          </p:cNvPr>
          <p:cNvSpPr txBox="1"/>
          <p:nvPr/>
        </p:nvSpPr>
        <p:spPr>
          <a:xfrm>
            <a:off x="1655644" y="3831212"/>
            <a:ext cx="63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8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xmlns="" id="{67D13EA0-2B16-E079-40D1-9508F540B7D0}"/>
              </a:ext>
            </a:extLst>
          </p:cNvPr>
          <p:cNvSpPr/>
          <p:nvPr/>
        </p:nvSpPr>
        <p:spPr>
          <a:xfrm>
            <a:off x="2843808" y="4102856"/>
            <a:ext cx="371680" cy="185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99CA1908-6B3E-EA31-FEDF-5600DE8B9F2E}"/>
              </a:ext>
            </a:extLst>
          </p:cNvPr>
          <p:cNvSpPr txBox="1"/>
          <p:nvPr/>
        </p:nvSpPr>
        <p:spPr>
          <a:xfrm>
            <a:off x="2839326" y="4016064"/>
            <a:ext cx="63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8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BC1110E-7F33-7DA8-9CD3-426D8EC4964F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AC1DDFE2-9379-4D3E-D098-56C1A07E7A9E}"/>
              </a:ext>
            </a:extLst>
          </p:cNvPr>
          <p:cNvGrpSpPr/>
          <p:nvPr/>
        </p:nvGrpSpPr>
        <p:grpSpPr>
          <a:xfrm>
            <a:off x="198562" y="3469620"/>
            <a:ext cx="6667165" cy="1767745"/>
            <a:chOff x="192745" y="3505545"/>
            <a:chExt cx="6667165" cy="176774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87DEC91A-0875-8AE1-6138-6CDCB11DB29B}"/>
                </a:ext>
              </a:extLst>
            </p:cNvPr>
            <p:cNvSpPr/>
            <p:nvPr/>
          </p:nvSpPr>
          <p:spPr>
            <a:xfrm>
              <a:off x="192745" y="3682692"/>
              <a:ext cx="6667165" cy="14024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16000"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주어진 삼각형의 나머지 한 각의 크기를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구하면 </a:t>
              </a:r>
              <a:endPara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16000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˚－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˚－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˚＝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˚이므로 두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각의 크기가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같기 때문에 </a:t>
              </a:r>
              <a:r>
                <a:rPr lang="ko-KR" altLang="en-US" sz="16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이등변삼각형입니다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b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각이 둔각인 삼각형이므로 둔각삼각형입니다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모서리가 둥근 직사각형 38">
              <a:extLst>
                <a:ext uri="{FF2B5EF4-FFF2-40B4-BE49-F238E27FC236}">
                  <a16:creationId xmlns:a16="http://schemas.microsoft.com/office/drawing/2014/main" xmlns="" id="{F5C129AE-FC77-1679-DF39-53594AD21517}"/>
                </a:ext>
              </a:extLst>
            </p:cNvPr>
            <p:cNvSpPr/>
            <p:nvPr/>
          </p:nvSpPr>
          <p:spPr>
            <a:xfrm>
              <a:off x="338478" y="3505545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9" name="직각 삼각형 48">
              <a:extLst>
                <a:ext uri="{FF2B5EF4-FFF2-40B4-BE49-F238E27FC236}">
                  <a16:creationId xmlns:a16="http://schemas.microsoft.com/office/drawing/2014/main" xmlns="" id="{4EDF57A7-076E-8159-EC32-F333BA7A7C7F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4" y="3897052"/>
            <a:ext cx="141951" cy="15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4" y="4637455"/>
            <a:ext cx="141951" cy="15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973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삽화에 텍스트 지우고 직접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43">
            <a:extLst>
              <a:ext uri="{FF2B5EF4-FFF2-40B4-BE49-F238E27FC236}">
                <a16:creationId xmlns:a16="http://schemas.microsoft.com/office/drawing/2014/main" xmlns="" id="{4C2169CE-B124-42F5-99E5-01CDAA5A0D44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삼각형을 분류하여 기호를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2" name="Group 1072">
            <a:extLst>
              <a:ext uri="{FF2B5EF4-FFF2-40B4-BE49-F238E27FC236}">
                <a16:creationId xmlns:a16="http://schemas.microsoft.com/office/drawing/2014/main" xmlns="" id="{895BCFD0-B8E5-5241-F975-688637B07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597291"/>
              </p:ext>
            </p:extLst>
          </p:nvPr>
        </p:nvGraphicFramePr>
        <p:xfrm>
          <a:off x="115384" y="6142767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https://cdata2.tsherpa.co.kr/tsherpa/MultiMedia/Flash/2020/curri/MM_42_04/suh_0402_02_0007/images/suh_0402_02_0007_401_1/suh_0402_02_0007_401_1_1_1.png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5370477-BB95-8BB2-F81C-CF2CF1976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" t="6923"/>
          <a:stretch/>
        </p:blipFill>
        <p:spPr>
          <a:xfrm>
            <a:off x="442182" y="2302976"/>
            <a:ext cx="6212268" cy="1042646"/>
          </a:xfrm>
          <a:prstGeom prst="rect">
            <a:avLst/>
          </a:prstGeom>
        </p:spPr>
      </p:pic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xmlns="" id="{4D16B558-7C3F-B3A2-49BA-E336A7654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804343"/>
              </p:ext>
            </p:extLst>
          </p:nvPr>
        </p:nvGraphicFramePr>
        <p:xfrm>
          <a:off x="342578" y="3537012"/>
          <a:ext cx="6328535" cy="1432560"/>
        </p:xfrm>
        <a:graphic>
          <a:graphicData uri="http://schemas.openxmlformats.org/drawingml/2006/table">
            <a:tbl>
              <a:tblPr firstRow="1" bandRow="1">
                <a:solidFill>
                  <a:srgbClr val="AE7C65"/>
                </a:solidFill>
                <a:tableStyleId>{5C22544A-7EE6-4342-B048-85BDC9FD1C3A}</a:tableStyleId>
              </a:tblPr>
              <a:tblGrid>
                <a:gridCol w="20498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62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62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6231">
                  <a:extLst>
                    <a:ext uri="{9D8B030D-6E8A-4147-A177-3AD203B41FA5}">
                      <a16:colId xmlns:a16="http://schemas.microsoft.com/office/drawing/2014/main" xmlns="" val="487808079"/>
                    </a:ext>
                  </a:extLst>
                </a:gridCol>
              </a:tblGrid>
              <a:tr h="311657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</a:rPr>
                        <a:t>예각삼각형</a:t>
                      </a:r>
                    </a:p>
                  </a:txBody>
                  <a:tcPr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tx1"/>
                          </a:solidFill>
                        </a:rPr>
                        <a:t>직각삼각형</a:t>
                      </a:r>
                    </a:p>
                  </a:txBody>
                  <a:tcPr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7C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0" dirty="0">
                          <a:solidFill>
                            <a:schemeClr val="tx1"/>
                          </a:solidFill>
                        </a:rPr>
                        <a:t>둔각삼각형</a:t>
                      </a:r>
                    </a:p>
                  </a:txBody>
                  <a:tcPr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7C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</a:rPr>
                        <a:t>이등변삼각형</a:t>
                      </a:r>
                    </a:p>
                  </a:txBody>
                  <a:tcPr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9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없음</a:t>
                      </a:r>
                      <a:endParaRPr kumimoji="1" lang="ko-KR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다</a:t>
                      </a:r>
                      <a:endParaRPr kumimoji="1" lang="ko-KR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가</a:t>
                      </a:r>
                      <a:endParaRPr kumimoji="1" lang="ko-KR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</a:rPr>
                        <a:t>세변의 길이가</a:t>
                      </a:r>
                      <a:endParaRPr lang="en-US" altLang="ko-KR" sz="19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900" b="0" dirty="0">
                          <a:solidFill>
                            <a:schemeClr val="tx1"/>
                          </a:solidFill>
                        </a:rPr>
                        <a:t>모두 다른 삼각형</a:t>
                      </a:r>
                    </a:p>
                  </a:txBody>
                  <a:tcPr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9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없음</a:t>
                      </a:r>
                      <a:endParaRPr kumimoji="1" lang="ko-KR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라</a:t>
                      </a:r>
                      <a:endParaRPr kumimoji="1" lang="ko-KR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나</a:t>
                      </a:r>
                      <a:endParaRPr kumimoji="1" lang="ko-KR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D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D3BD97D7-1CD1-C928-D9ED-CE271EB3B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510" y="4115748"/>
            <a:ext cx="353133" cy="35500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C242C530-F089-6D27-81A4-11EA1DDD2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510" y="4697301"/>
            <a:ext cx="353133" cy="3550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970B0AAD-3B88-4634-AED0-0D4AF3F20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250" y="4115748"/>
            <a:ext cx="353133" cy="35500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xmlns="" id="{4762519D-E70F-2F9D-FF4C-AB27E7885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546" y="4115748"/>
            <a:ext cx="353133" cy="35500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9A189558-D7C5-6D03-1DCA-2FA8C9B7A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250" y="4736192"/>
            <a:ext cx="353133" cy="355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D9345390-7CB2-B3B6-163C-F867B30F7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546" y="4736192"/>
            <a:ext cx="353133" cy="35500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C728F909-0C06-1C39-A111-EACC3BA2FFD3}"/>
              </a:ext>
            </a:extLst>
          </p:cNvPr>
          <p:cNvSpPr/>
          <p:nvPr/>
        </p:nvSpPr>
        <p:spPr>
          <a:xfrm>
            <a:off x="5401641" y="51071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86425" y="2562225"/>
            <a:ext cx="361950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122778" y="2824299"/>
            <a:ext cx="361950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600018" y="2562225"/>
            <a:ext cx="361950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095436" y="2714625"/>
            <a:ext cx="361950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C728F909-0C06-1C39-A111-EACC3BA2FFD3}"/>
              </a:ext>
            </a:extLst>
          </p:cNvPr>
          <p:cNvSpPr/>
          <p:nvPr/>
        </p:nvSpPr>
        <p:spPr>
          <a:xfrm>
            <a:off x="376536" y="21569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061374" y="2694707"/>
            <a:ext cx="468052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가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600018" y="2562225"/>
            <a:ext cx="361950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 bwMode="auto">
          <a:xfrm>
            <a:off x="2565956" y="2542307"/>
            <a:ext cx="468052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나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4022239" y="2836860"/>
            <a:ext cx="468052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다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5646738" y="2481142"/>
            <a:ext cx="468052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라</a:t>
            </a:r>
          </a:p>
        </p:txBody>
      </p:sp>
    </p:spTree>
    <p:extLst>
      <p:ext uri="{BB962C8B-B14F-4D97-AF65-F5344CB8AC3E}">
        <p14:creationId xmlns:p14="http://schemas.microsoft.com/office/powerpoint/2010/main" val="2308486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327088" y="526911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015733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도일이와 수영이가 같은 삼각형을 보고 다르게 말한 이유를 써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aphicFrame>
        <p:nvGraphicFramePr>
          <p:cNvPr id="37" name="Group 1072">
            <a:extLst>
              <a:ext uri="{FF2B5EF4-FFF2-40B4-BE49-F238E27FC236}">
                <a16:creationId xmlns:a16="http://schemas.microsoft.com/office/drawing/2014/main" xmlns="" id="{F3EF63A4-4539-E7EB-2BCA-C148F1236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42975"/>
              </p:ext>
            </p:extLst>
          </p:nvPr>
        </p:nvGraphicFramePr>
        <p:xfrm>
          <a:off x="115384" y="6142767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https://cdata2.tsherpa.co.kr/tsherpa/MultiMedia/Flash/2020/curri/MM_42_04/suh_0402_02_0007/images/suh_0402_02_0007_401_1/suh_0402_02_0007_401_1_5_1.png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49678F-5F4B-01C0-C1F6-362C7D44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4" y="2398267"/>
            <a:ext cx="1882863" cy="146724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C1890029-AFA5-13CB-80B2-5792897FA75B}"/>
              </a:ext>
            </a:extLst>
          </p:cNvPr>
          <p:cNvGrpSpPr/>
          <p:nvPr/>
        </p:nvGrpSpPr>
        <p:grpSpPr>
          <a:xfrm>
            <a:off x="397768" y="4441630"/>
            <a:ext cx="6120680" cy="646331"/>
            <a:chOff x="191850" y="3789040"/>
            <a:chExt cx="6120680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5BB8DEA5-E802-D30B-56A4-BBA63D40331B}"/>
                </a:ext>
              </a:extLst>
            </p:cNvPr>
            <p:cNvSpPr txBox="1"/>
            <p:nvPr/>
          </p:nvSpPr>
          <p:spPr>
            <a:xfrm>
              <a:off x="191850" y="3789040"/>
              <a:ext cx="612068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도일이는 변의 길이를 기준으로 하여 찾았고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수영이는 각의 크기를 기준으로 하여 찾았기 때문입니다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xmlns="" id="{295FB12A-E7C1-6658-8CE8-12968B4E6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08" y="3806132"/>
              <a:ext cx="360771" cy="289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5" name="Picture 4">
            <a:extLst>
              <a:ext uri="{FF2B5EF4-FFF2-40B4-BE49-F238E27FC236}">
                <a16:creationId xmlns:a16="http://schemas.microsoft.com/office/drawing/2014/main" xmlns="" id="{DD611AE7-E7F0-FCF0-2F36-12B78ECD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91" y="481780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4C4BD61B-0D24-58E8-F054-553A1D87C6BF}"/>
              </a:ext>
            </a:extLst>
          </p:cNvPr>
          <p:cNvSpPr/>
          <p:nvPr/>
        </p:nvSpPr>
        <p:spPr>
          <a:xfrm>
            <a:off x="287735" y="43306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ED63E06-F2F8-C1A1-D960-7CBF8913F32D}"/>
              </a:ext>
            </a:extLst>
          </p:cNvPr>
          <p:cNvSpPr txBox="1"/>
          <p:nvPr/>
        </p:nvSpPr>
        <p:spPr>
          <a:xfrm>
            <a:off x="2263302" y="2412395"/>
            <a:ext cx="684076" cy="4256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도일</a:t>
            </a:r>
            <a:endParaRPr lang="ko-KR" altLang="en-US" sz="1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1308811-0084-576B-390E-1645E4F7DD96}"/>
              </a:ext>
            </a:extLst>
          </p:cNvPr>
          <p:cNvSpPr txBox="1"/>
          <p:nvPr/>
        </p:nvSpPr>
        <p:spPr>
          <a:xfrm>
            <a:off x="2267319" y="3221880"/>
            <a:ext cx="684076" cy="4256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</a:t>
            </a:r>
            <a:endParaRPr lang="ko-KR" altLang="en-US" sz="19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3011551" y="2398267"/>
            <a:ext cx="3594706" cy="800055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삼각형은 두 변의 길이가 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같기 때문에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이등변삼각형이야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985661" y="3212976"/>
            <a:ext cx="3620595" cy="800055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삼각형은 직각이 있기 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때문에 직각삼각형이야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210478" y="2303261"/>
            <a:ext cx="4460535" cy="1681195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B3A6BBEB-3418-A657-0CBC-0D089793EC0D}"/>
              </a:ext>
            </a:extLst>
          </p:cNvPr>
          <p:cNvSpPr/>
          <p:nvPr/>
        </p:nvSpPr>
        <p:spPr>
          <a:xfrm>
            <a:off x="2754219" y="21857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290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015733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도일이와 수영이가 같은 삼각형을 보고 다르게 </a:t>
            </a:r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말한 이유를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49678F-5F4B-01C0-C1F6-362C7D44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5" y="2537816"/>
            <a:ext cx="1747484" cy="1361752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C1890029-AFA5-13CB-80B2-5792897FA75B}"/>
              </a:ext>
            </a:extLst>
          </p:cNvPr>
          <p:cNvGrpSpPr/>
          <p:nvPr/>
        </p:nvGrpSpPr>
        <p:grpSpPr>
          <a:xfrm>
            <a:off x="397768" y="4330841"/>
            <a:ext cx="6120680" cy="646331"/>
            <a:chOff x="191850" y="3789040"/>
            <a:chExt cx="6120680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5BB8DEA5-E802-D30B-56A4-BBA63D40331B}"/>
                </a:ext>
              </a:extLst>
            </p:cNvPr>
            <p:cNvSpPr txBox="1"/>
            <p:nvPr/>
          </p:nvSpPr>
          <p:spPr>
            <a:xfrm>
              <a:off x="191850" y="3789040"/>
              <a:ext cx="612068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도일이는 변의 길이를 기준으로 하여 찾았고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수영이는 각의 크기를 기준으로 하여 찾았기 때문입니다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xmlns="" id="{295FB12A-E7C1-6658-8CE8-12968B4E6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08" y="3806132"/>
              <a:ext cx="360771" cy="289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5" name="Picture 4">
            <a:extLst>
              <a:ext uri="{FF2B5EF4-FFF2-40B4-BE49-F238E27FC236}">
                <a16:creationId xmlns:a16="http://schemas.microsoft.com/office/drawing/2014/main" xmlns="" id="{DD611AE7-E7F0-FCF0-2F36-12B78ECD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91" y="470701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xmlns="" id="{981F7A44-6D5E-EBCC-3ADB-1F178875446B}"/>
              </a:ext>
            </a:extLst>
          </p:cNvPr>
          <p:cNvGraphicFramePr>
            <a:graphicFrameLocks noGrp="1"/>
          </p:cNvGraphicFramePr>
          <p:nvPr/>
        </p:nvGraphicFramePr>
        <p:xfrm>
          <a:off x="2198538" y="2496079"/>
          <a:ext cx="4472476" cy="1463040"/>
        </p:xfrm>
        <a:graphic>
          <a:graphicData uri="http://schemas.openxmlformats.org/drawingml/2006/table">
            <a:tbl>
              <a:tblPr firstRow="1" bandRow="1">
                <a:solidFill>
                  <a:srgbClr val="AE7C65"/>
                </a:solidFill>
                <a:tableStyleId>{5C22544A-7EE6-4342-B048-85BDC9FD1C3A}</a:tableStyleId>
              </a:tblPr>
              <a:tblGrid>
                <a:gridCol w="4472476">
                  <a:extLst>
                    <a:ext uri="{9D8B030D-6E8A-4147-A177-3AD203B41FA5}">
                      <a16:colId xmlns:a16="http://schemas.microsoft.com/office/drawing/2014/main" xmlns="" val="135446754"/>
                    </a:ext>
                  </a:extLst>
                </a:gridCol>
              </a:tblGrid>
              <a:tr h="8638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이 삼각형은 두 변의 길이가 같기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때문에 이등변삼각형이야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이 삼각형은 직각이 있기 때문에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직각삼각형이야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ED63E06-F2F8-C1A1-D960-7CBF8913F32D}"/>
              </a:ext>
            </a:extLst>
          </p:cNvPr>
          <p:cNvSpPr txBox="1"/>
          <p:nvPr/>
        </p:nvSpPr>
        <p:spPr>
          <a:xfrm>
            <a:off x="2267319" y="2587711"/>
            <a:ext cx="684076" cy="4256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도일</a:t>
            </a:r>
            <a:endParaRPr lang="ko-KR" altLang="en-US" sz="1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1308811-0084-576B-390E-1645E4F7DD96}"/>
              </a:ext>
            </a:extLst>
          </p:cNvPr>
          <p:cNvSpPr txBox="1"/>
          <p:nvPr/>
        </p:nvSpPr>
        <p:spPr>
          <a:xfrm>
            <a:off x="2267319" y="3383332"/>
            <a:ext cx="684076" cy="4256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</a:t>
            </a:r>
            <a:endParaRPr lang="ko-KR" altLang="en-US" sz="1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BB39384-431D-468F-E4C1-A613EB4FD6B8}"/>
              </a:ext>
            </a:extLst>
          </p:cNvPr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1EDB0FB3-D43C-32C9-78A1-8CA5F847AF40}"/>
              </a:ext>
            </a:extLst>
          </p:cNvPr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B08DCB77-3321-43D6-80D9-016ED614C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3CD31110-FE33-6604-297A-D37DA5E88FEE}"/>
              </a:ext>
            </a:extLst>
          </p:cNvPr>
          <p:cNvSpPr/>
          <p:nvPr/>
        </p:nvSpPr>
        <p:spPr>
          <a:xfrm>
            <a:off x="2125930" y="2636912"/>
            <a:ext cx="1618196" cy="94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D4AFDF6C-0113-7D8E-FD7F-D0C716D75656}"/>
              </a:ext>
            </a:extLst>
          </p:cNvPr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51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0384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)4-2-2(6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위 마우스 오버 시 회색 테두리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6780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삼각형을 사용하여 로켓 모양을 만들었습니다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86" y="1810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/>
          <p:cNvSpPr/>
          <p:nvPr/>
        </p:nvSpPr>
        <p:spPr>
          <a:xfrm>
            <a:off x="27486" y="136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BAA48CDA-4418-4A19-8023-6B310D12DE35}"/>
              </a:ext>
            </a:extLst>
          </p:cNvPr>
          <p:cNvSpPr/>
          <p:nvPr/>
        </p:nvSpPr>
        <p:spPr bwMode="auto">
          <a:xfrm>
            <a:off x="3916115" y="2742404"/>
            <a:ext cx="2974460" cy="68659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어떤 삼각형이 사용되었는지 말하려고 합니다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xmlns="" id="{1E98BC3C-EDF4-4190-85D0-F28815B0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31" y="260186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EBF4AC5-2E6E-408B-98A9-BB14B2DAE08A}"/>
              </a:ext>
            </a:extLst>
          </p:cNvPr>
          <p:cNvGrpSpPr/>
          <p:nvPr/>
        </p:nvGrpSpPr>
        <p:grpSpPr>
          <a:xfrm>
            <a:off x="5374090" y="1257727"/>
            <a:ext cx="1610178" cy="260415"/>
            <a:chOff x="3894280" y="345173"/>
            <a:chExt cx="1610178" cy="26041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DB11861D-A511-41D1-A193-B62E851CABE1}"/>
                </a:ext>
              </a:extLst>
            </p:cNvPr>
            <p:cNvGrpSpPr/>
            <p:nvPr/>
          </p:nvGrpSpPr>
          <p:grpSpPr>
            <a:xfrm>
              <a:off x="4438732" y="345499"/>
              <a:ext cx="521274" cy="258880"/>
              <a:chOff x="3792317" y="345499"/>
              <a:chExt cx="521274" cy="25888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7CDC9D9A-BD05-45BB-BF0D-F04E5FFDB820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F9CB2E3A-622C-4404-92E8-184E63169C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1CEDE55C-A17D-4627-8650-DD717D0AB657}"/>
                </a:ext>
              </a:extLst>
            </p:cNvPr>
            <p:cNvGrpSpPr/>
            <p:nvPr/>
          </p:nvGrpSpPr>
          <p:grpSpPr>
            <a:xfrm>
              <a:off x="4983184" y="347167"/>
              <a:ext cx="521274" cy="255591"/>
              <a:chOff x="4338619" y="347167"/>
              <a:chExt cx="521274" cy="255591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962C9739-BCB8-4509-A78F-272E7085F048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BDA4B7DD-D156-491B-ADAE-435667FF6D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28EF7318-33CB-48AC-8CBA-D4D1F99DFC79}"/>
                </a:ext>
              </a:extLst>
            </p:cNvPr>
            <p:cNvGrpSpPr/>
            <p:nvPr/>
          </p:nvGrpSpPr>
          <p:grpSpPr>
            <a:xfrm>
              <a:off x="3894280" y="345173"/>
              <a:ext cx="521274" cy="260415"/>
              <a:chOff x="3240719" y="345173"/>
              <a:chExt cx="521274" cy="260415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07267DDE-E325-42BC-B8E6-89DA5712E1E9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17793DEF-B070-4D6A-8743-70E78DF0FF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46" name="타원 45"/>
          <p:cNvSpPr/>
          <p:nvPr/>
        </p:nvSpPr>
        <p:spPr>
          <a:xfrm>
            <a:off x="5149411" y="10721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1" y="1718677"/>
            <a:ext cx="3601778" cy="345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08" y="4833196"/>
            <a:ext cx="360000" cy="360000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232D1B53-EFF0-4947-A357-2A21E61D118B}"/>
              </a:ext>
            </a:extLst>
          </p:cNvPr>
          <p:cNvGrpSpPr/>
          <p:nvPr/>
        </p:nvGrpSpPr>
        <p:grpSpPr>
          <a:xfrm>
            <a:off x="1778852" y="1923549"/>
            <a:ext cx="1946006" cy="1196083"/>
            <a:chOff x="244051" y="1409376"/>
            <a:chExt cx="1946006" cy="1196083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B3355477-25F6-4180-BA1A-544B327A1861}"/>
                </a:ext>
              </a:extLst>
            </p:cNvPr>
            <p:cNvGrpSpPr/>
            <p:nvPr/>
          </p:nvGrpSpPr>
          <p:grpSpPr>
            <a:xfrm>
              <a:off x="244051" y="1409376"/>
              <a:ext cx="1946006" cy="1196083"/>
              <a:chOff x="207540" y="1371310"/>
              <a:chExt cx="1946006" cy="1196083"/>
            </a:xfrm>
          </p:grpSpPr>
          <p:sp>
            <p:nvSpPr>
              <p:cNvPr id="71" name="모서리가 둥근 직사각형 70">
                <a:extLst>
                  <a:ext uri="{FF2B5EF4-FFF2-40B4-BE49-F238E27FC236}">
                    <a16:creationId xmlns:a16="http://schemas.microsoft.com/office/drawing/2014/main" xmlns="" id="{977B8EBC-ECC1-442D-8D08-742C09D5DE74}"/>
                  </a:ext>
                </a:extLst>
              </p:cNvPr>
              <p:cNvSpPr/>
              <p:nvPr/>
            </p:nvSpPr>
            <p:spPr>
              <a:xfrm>
                <a:off x="207540" y="1371310"/>
                <a:ext cx="1946006" cy="9876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xmlns="" id="{843EBE47-67DA-46D7-9A90-4E5568ED560C}"/>
                  </a:ext>
                </a:extLst>
              </p:cNvPr>
              <p:cNvSpPr/>
              <p:nvPr/>
            </p:nvSpPr>
            <p:spPr>
              <a:xfrm flipV="1">
                <a:off x="1576175" y="2363166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E8FC9C4B-823C-420E-9E14-F893B4554D3E}"/>
                </a:ext>
              </a:extLst>
            </p:cNvPr>
            <p:cNvSpPr/>
            <p:nvPr/>
          </p:nvSpPr>
          <p:spPr>
            <a:xfrm>
              <a:off x="405488" y="1471289"/>
              <a:ext cx="1623134" cy="84206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어떤 삼각형이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사용되었는지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말해 볼까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</p:grpSp>
      <p:sp>
        <p:nvSpPr>
          <p:cNvPr id="74" name="타원 73"/>
          <p:cNvSpPr/>
          <p:nvPr/>
        </p:nvSpPr>
        <p:spPr>
          <a:xfrm>
            <a:off x="3714722" y="46871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5312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5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0517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)4-2-2(6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" y="1232756"/>
            <a:ext cx="6892629" cy="420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3114700" y="203486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E63DB4BB-525F-40C1-BB04-BEBF86C469FE}"/>
              </a:ext>
            </a:extLst>
          </p:cNvPr>
          <p:cNvGrpSpPr/>
          <p:nvPr/>
        </p:nvGrpSpPr>
        <p:grpSpPr>
          <a:xfrm>
            <a:off x="3311860" y="2134060"/>
            <a:ext cx="2038444" cy="1201806"/>
            <a:chOff x="174295" y="1582242"/>
            <a:chExt cx="2038444" cy="120180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45610883-6558-455B-B953-160F8008E66E}"/>
                </a:ext>
              </a:extLst>
            </p:cNvPr>
            <p:cNvGrpSpPr/>
            <p:nvPr/>
          </p:nvGrpSpPr>
          <p:grpSpPr>
            <a:xfrm>
              <a:off x="174295" y="1582242"/>
              <a:ext cx="2038444" cy="1201806"/>
              <a:chOff x="137784" y="1544176"/>
              <a:chExt cx="2038444" cy="1201806"/>
            </a:xfrm>
          </p:grpSpPr>
          <p:sp>
            <p:nvSpPr>
              <p:cNvPr id="35" name="모서리가 둥근 직사각형 61">
                <a:extLst>
                  <a:ext uri="{FF2B5EF4-FFF2-40B4-BE49-F238E27FC236}">
                    <a16:creationId xmlns:a16="http://schemas.microsoft.com/office/drawing/2014/main" xmlns="" id="{2EB79F6B-1AE4-46B7-84B9-E3742D95C14E}"/>
                  </a:ext>
                </a:extLst>
              </p:cNvPr>
              <p:cNvSpPr/>
              <p:nvPr/>
            </p:nvSpPr>
            <p:spPr>
              <a:xfrm>
                <a:off x="137784" y="1544176"/>
                <a:ext cx="2038444" cy="9975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>
                <a:extLst>
                  <a:ext uri="{FF2B5EF4-FFF2-40B4-BE49-F238E27FC236}">
                    <a16:creationId xmlns:a16="http://schemas.microsoft.com/office/drawing/2014/main" xmlns="" id="{3497B2A7-79BA-454E-A956-06B75FE01934}"/>
                  </a:ext>
                </a:extLst>
              </p:cNvPr>
              <p:cNvSpPr/>
              <p:nvPr/>
            </p:nvSpPr>
            <p:spPr>
              <a:xfrm flipV="1">
                <a:off x="300877" y="2541755"/>
                <a:ext cx="180020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ADBCD738-50F0-47A6-B730-D4779838F1A2}"/>
                </a:ext>
              </a:extLst>
            </p:cNvPr>
            <p:cNvSpPr/>
            <p:nvPr/>
          </p:nvSpPr>
          <p:spPr>
            <a:xfrm>
              <a:off x="174295" y="1741184"/>
              <a:ext cx="2038444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어떤 삼각형이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사용되었는지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말해볼까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1" y="1718677"/>
            <a:ext cx="3601778" cy="345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로켓 모양은 어떤 삼각형이 사용되었나요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27120" y="2245667"/>
            <a:ext cx="2974460" cy="7642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로켓의 머리에 정삼각형이 사용되었습니다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18" y="208885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08" y="4833196"/>
            <a:ext cx="360000" cy="360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CC477C25-4072-4968-AF2F-AD9A87CC50E5}"/>
              </a:ext>
            </a:extLst>
          </p:cNvPr>
          <p:cNvSpPr/>
          <p:nvPr/>
        </p:nvSpPr>
        <p:spPr bwMode="auto">
          <a:xfrm>
            <a:off x="3922148" y="3115123"/>
            <a:ext cx="2974460" cy="70699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로켓의 날개에 직각삼각형이 사용되었습니다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82C40D59-12BA-4252-B92B-05D10C6E374B}"/>
              </a:ext>
            </a:extLst>
          </p:cNvPr>
          <p:cNvSpPr/>
          <p:nvPr/>
        </p:nvSpPr>
        <p:spPr bwMode="auto">
          <a:xfrm>
            <a:off x="3922148" y="3924666"/>
            <a:ext cx="2974460" cy="70699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로켓의 아랫부분에 둔각삼각형 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개가 사용되었습니다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Picture 4">
            <a:extLst>
              <a:ext uri="{FF2B5EF4-FFF2-40B4-BE49-F238E27FC236}">
                <a16:creationId xmlns:a16="http://schemas.microsoft.com/office/drawing/2014/main" xmlns="" id="{28F336CB-9521-4757-80D5-85A26E57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672" y="299122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xmlns="" id="{CEFBC345-1F59-4F04-8995-83DBAA72A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672" y="382211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232D1B53-EFF0-4947-A357-2A21E61D118B}"/>
              </a:ext>
            </a:extLst>
          </p:cNvPr>
          <p:cNvGrpSpPr/>
          <p:nvPr/>
        </p:nvGrpSpPr>
        <p:grpSpPr>
          <a:xfrm>
            <a:off x="1778852" y="1923549"/>
            <a:ext cx="1946006" cy="1196083"/>
            <a:chOff x="244051" y="1409376"/>
            <a:chExt cx="1946006" cy="119608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B3355477-25F6-4180-BA1A-544B327A1861}"/>
                </a:ext>
              </a:extLst>
            </p:cNvPr>
            <p:cNvGrpSpPr/>
            <p:nvPr/>
          </p:nvGrpSpPr>
          <p:grpSpPr>
            <a:xfrm>
              <a:off x="244051" y="1409376"/>
              <a:ext cx="1946006" cy="1196083"/>
              <a:chOff x="207540" y="1371310"/>
              <a:chExt cx="1946006" cy="1196083"/>
            </a:xfrm>
          </p:grpSpPr>
          <p:sp>
            <p:nvSpPr>
              <p:cNvPr id="62" name="모서리가 둥근 직사각형 61">
                <a:extLst>
                  <a:ext uri="{FF2B5EF4-FFF2-40B4-BE49-F238E27FC236}">
                    <a16:creationId xmlns:a16="http://schemas.microsoft.com/office/drawing/2014/main" xmlns="" id="{977B8EBC-ECC1-442D-8D08-742C09D5DE74}"/>
                  </a:ext>
                </a:extLst>
              </p:cNvPr>
              <p:cNvSpPr/>
              <p:nvPr/>
            </p:nvSpPr>
            <p:spPr>
              <a:xfrm>
                <a:off x="207540" y="1371310"/>
                <a:ext cx="1946006" cy="9876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>
                <a:extLst>
                  <a:ext uri="{FF2B5EF4-FFF2-40B4-BE49-F238E27FC236}">
                    <a16:creationId xmlns:a16="http://schemas.microsoft.com/office/drawing/2014/main" xmlns="" id="{843EBE47-67DA-46D7-9A90-4E5568ED560C}"/>
                  </a:ext>
                </a:extLst>
              </p:cNvPr>
              <p:cNvSpPr/>
              <p:nvPr/>
            </p:nvSpPr>
            <p:spPr>
              <a:xfrm flipV="1">
                <a:off x="1576175" y="2363166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E8FC9C4B-823C-420E-9E14-F893B4554D3E}"/>
                </a:ext>
              </a:extLst>
            </p:cNvPr>
            <p:cNvSpPr/>
            <p:nvPr/>
          </p:nvSpPr>
          <p:spPr>
            <a:xfrm>
              <a:off x="405488" y="1471289"/>
              <a:ext cx="1623134" cy="84206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어떤 삼각형이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사용되었는지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말해 볼까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1381517-694D-4EA0-A1B1-CFF474CE8D6E}"/>
              </a:ext>
            </a:extLst>
          </p:cNvPr>
          <p:cNvGrpSpPr/>
          <p:nvPr/>
        </p:nvGrpSpPr>
        <p:grpSpPr>
          <a:xfrm>
            <a:off x="5364088" y="1252380"/>
            <a:ext cx="1610178" cy="260415"/>
            <a:chOff x="3894280" y="907935"/>
            <a:chExt cx="1610178" cy="260415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xmlns="" id="{2D33416B-3826-4F8B-8488-52AF1851488B}"/>
                </a:ext>
              </a:extLst>
            </p:cNvPr>
            <p:cNvGrpSpPr/>
            <p:nvPr/>
          </p:nvGrpSpPr>
          <p:grpSpPr>
            <a:xfrm>
              <a:off x="4438732" y="908261"/>
              <a:ext cx="521274" cy="258880"/>
              <a:chOff x="3792317" y="345499"/>
              <a:chExt cx="521274" cy="258880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xmlns="" id="{7252B48A-928D-4089-A76E-419E42391C44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4A3E0EF8-A224-4EE7-8D18-3BE8B464F1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xmlns="" id="{4687F6F1-A5D0-4585-B991-41C9D75A36F1}"/>
                </a:ext>
              </a:extLst>
            </p:cNvPr>
            <p:cNvGrpSpPr/>
            <p:nvPr/>
          </p:nvGrpSpPr>
          <p:grpSpPr>
            <a:xfrm>
              <a:off x="4983184" y="909929"/>
              <a:ext cx="521274" cy="255591"/>
              <a:chOff x="4338619" y="347167"/>
              <a:chExt cx="521274" cy="255591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xmlns="" id="{35ABA6AA-3921-475E-9F1E-3511B7088208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829D50AF-5668-406A-B43B-F11F0D37BD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xmlns="" id="{2EEE63E0-A326-4D3A-B48D-97F762E7D869}"/>
                </a:ext>
              </a:extLst>
            </p:cNvPr>
            <p:cNvGrpSpPr/>
            <p:nvPr/>
          </p:nvGrpSpPr>
          <p:grpSpPr>
            <a:xfrm>
              <a:off x="3894280" y="907935"/>
              <a:ext cx="521274" cy="260415"/>
              <a:chOff x="3240719" y="345173"/>
              <a:chExt cx="521274" cy="26041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xmlns="" id="{EEA45321-39EC-4182-8470-45ABEAA5B8CF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C5DEBDC8-75AC-4F7D-BCE1-17A97558FA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59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하나의 삼각형을 다르게 부를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27120" y="2245666"/>
            <a:ext cx="2974460" cy="96423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정삼각형은 이등변삼각형이기도 하므로 삼각형을 다르게 부를 수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18" y="208885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1F6BA69-5C66-48BB-9EF4-4B95152AF046}"/>
              </a:ext>
            </a:extLst>
          </p:cNvPr>
          <p:cNvGrpSpPr/>
          <p:nvPr/>
        </p:nvGrpSpPr>
        <p:grpSpPr>
          <a:xfrm>
            <a:off x="5374090" y="1253976"/>
            <a:ext cx="1610178" cy="260415"/>
            <a:chOff x="3894280" y="1412776"/>
            <a:chExt cx="1610178" cy="26041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08602A0C-83E3-4263-9A12-77DCA5265D5B}"/>
                </a:ext>
              </a:extLst>
            </p:cNvPr>
            <p:cNvGrpSpPr/>
            <p:nvPr/>
          </p:nvGrpSpPr>
          <p:grpSpPr>
            <a:xfrm>
              <a:off x="4438732" y="1413102"/>
              <a:ext cx="521274" cy="258880"/>
              <a:chOff x="3792317" y="345499"/>
              <a:chExt cx="521274" cy="25888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6EBB9038-1050-469E-BB61-735188F5E49E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E2B0E740-64C3-4A9B-A2A1-C3B6FA1D92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xmlns="" id="{01DC809D-482B-4F96-BAFB-296F76C6FF45}"/>
                </a:ext>
              </a:extLst>
            </p:cNvPr>
            <p:cNvGrpSpPr/>
            <p:nvPr/>
          </p:nvGrpSpPr>
          <p:grpSpPr>
            <a:xfrm>
              <a:off x="4983184" y="1414770"/>
              <a:ext cx="521274" cy="255591"/>
              <a:chOff x="4338619" y="347167"/>
              <a:chExt cx="521274" cy="255591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9E253B30-663E-4C68-89FB-4F64AB60DB46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36B30F37-2BAD-48DD-AB6A-FA216F2DD3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1B0EFF3F-1C35-4ACC-8EBE-8EC4E11C4251}"/>
                </a:ext>
              </a:extLst>
            </p:cNvPr>
            <p:cNvGrpSpPr/>
            <p:nvPr/>
          </p:nvGrpSpPr>
          <p:grpSpPr>
            <a:xfrm>
              <a:off x="3894280" y="1412776"/>
              <a:ext cx="521274" cy="260415"/>
              <a:chOff x="3240719" y="345173"/>
              <a:chExt cx="521274" cy="260415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xmlns="" id="{6959222E-5597-4EDF-854F-31A7E5C8C8C3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639274E0-FA33-4555-B1FD-FAFF307D5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1" y="1718677"/>
            <a:ext cx="3601778" cy="345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08" y="4833196"/>
            <a:ext cx="360000" cy="360000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232D1B53-EFF0-4947-A357-2A21E61D118B}"/>
              </a:ext>
            </a:extLst>
          </p:cNvPr>
          <p:cNvGrpSpPr/>
          <p:nvPr/>
        </p:nvGrpSpPr>
        <p:grpSpPr>
          <a:xfrm>
            <a:off x="1778852" y="1923549"/>
            <a:ext cx="1946006" cy="1196083"/>
            <a:chOff x="244051" y="1409376"/>
            <a:chExt cx="1946006" cy="1196083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B3355477-25F6-4180-BA1A-544B327A1861}"/>
                </a:ext>
              </a:extLst>
            </p:cNvPr>
            <p:cNvGrpSpPr/>
            <p:nvPr/>
          </p:nvGrpSpPr>
          <p:grpSpPr>
            <a:xfrm>
              <a:off x="244051" y="1409376"/>
              <a:ext cx="1946006" cy="1196083"/>
              <a:chOff x="207540" y="1371310"/>
              <a:chExt cx="1946006" cy="1196083"/>
            </a:xfrm>
          </p:grpSpPr>
          <p:sp>
            <p:nvSpPr>
              <p:cNvPr id="67" name="모서리가 둥근 직사각형 66">
                <a:extLst>
                  <a:ext uri="{FF2B5EF4-FFF2-40B4-BE49-F238E27FC236}">
                    <a16:creationId xmlns:a16="http://schemas.microsoft.com/office/drawing/2014/main" xmlns="" id="{977B8EBC-ECC1-442D-8D08-742C09D5DE74}"/>
                  </a:ext>
                </a:extLst>
              </p:cNvPr>
              <p:cNvSpPr/>
              <p:nvPr/>
            </p:nvSpPr>
            <p:spPr>
              <a:xfrm>
                <a:off x="207540" y="1371310"/>
                <a:ext cx="1946006" cy="987629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이등변 삼각형 67">
                <a:extLst>
                  <a:ext uri="{FF2B5EF4-FFF2-40B4-BE49-F238E27FC236}">
                    <a16:creationId xmlns:a16="http://schemas.microsoft.com/office/drawing/2014/main" xmlns="" id="{843EBE47-67DA-46D7-9A90-4E5568ED560C}"/>
                  </a:ext>
                </a:extLst>
              </p:cNvPr>
              <p:cNvSpPr/>
              <p:nvPr/>
            </p:nvSpPr>
            <p:spPr>
              <a:xfrm flipV="1">
                <a:off x="1576175" y="2363166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E8FC9C4B-823C-420E-9E14-F893B4554D3E}"/>
                </a:ext>
              </a:extLst>
            </p:cNvPr>
            <p:cNvSpPr/>
            <p:nvPr/>
          </p:nvSpPr>
          <p:spPr>
            <a:xfrm>
              <a:off x="405488" y="1471289"/>
              <a:ext cx="1623134" cy="84206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어떤 삼각형이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사용되었는지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말해 볼까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40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7420" y="2852936"/>
            <a:ext cx="57727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하나의 삼각형을 두 가지 분류 기준으로 파악할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5304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미니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8" y="298113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9DCB435-EAF2-438D-A12F-CC443A10CC24}"/>
              </a:ext>
            </a:extLst>
          </p:cNvPr>
          <p:cNvGrpSpPr/>
          <p:nvPr/>
        </p:nvGrpSpPr>
        <p:grpSpPr>
          <a:xfrm>
            <a:off x="323529" y="4525685"/>
            <a:ext cx="6348572" cy="1019175"/>
            <a:chOff x="723875" y="4653136"/>
            <a:chExt cx="6029325" cy="1019175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xmlns="" id="{9CEACF6A-D64E-4842-A175-1CFE14CC9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2A83970-63EC-4E94-9A75-E6A7CC3063B1}"/>
                </a:ext>
              </a:extLst>
            </p:cNvPr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각도기</a:t>
              </a:r>
            </a:p>
          </p:txBody>
        </p:sp>
      </p:grpSp>
      <p:sp>
        <p:nvSpPr>
          <p:cNvPr id="17" name="타원 16"/>
          <p:cNvSpPr/>
          <p:nvPr/>
        </p:nvSpPr>
        <p:spPr>
          <a:xfrm>
            <a:off x="5688124" y="46036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2022 2학기 업무\한대희 전자저작물\한대희 4-2\app\resource\contents\lesson02\ops\2\images\2_5\2_5_3_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5" y="2819843"/>
            <a:ext cx="4970882" cy="25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806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 사용된 삼각형이 어떤 삼각형인지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그림보기 클릭하면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나타나기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크기가 맞추기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정답확인 버튼은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빨간색 삼각형은 어떤 삼각형인지 알아보세요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5300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4-2\app\resource\contents\lesson02\ops\2\images\2_5\2_5_3_bg.png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suh_h_0402_02_0006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어떤 삼각형인지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5055269" y="14447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3AD9AA1-15B5-401C-8C63-9BBDE028D5CB}"/>
              </a:ext>
            </a:extLst>
          </p:cNvPr>
          <p:cNvGrpSpPr/>
          <p:nvPr/>
        </p:nvGrpSpPr>
        <p:grpSpPr>
          <a:xfrm>
            <a:off x="5374090" y="1444708"/>
            <a:ext cx="1610178" cy="260415"/>
            <a:chOff x="3894280" y="345173"/>
            <a:chExt cx="1610178" cy="260415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xmlns="" id="{BA4AFF63-438C-4B90-9364-DA4F2062E601}"/>
                </a:ext>
              </a:extLst>
            </p:cNvPr>
            <p:cNvGrpSpPr/>
            <p:nvPr/>
          </p:nvGrpSpPr>
          <p:grpSpPr>
            <a:xfrm>
              <a:off x="4438732" y="345499"/>
              <a:ext cx="521274" cy="258880"/>
              <a:chOff x="3792317" y="345499"/>
              <a:chExt cx="521274" cy="25888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xmlns="" id="{4E32FCF1-6E0E-4DFC-AB0F-A5EAF096E845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id="{05AAE3D3-BB81-4F7B-B260-6BD20B7918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xmlns="" id="{17505C29-43A1-4768-BB9C-FD704A80AF1D}"/>
                </a:ext>
              </a:extLst>
            </p:cNvPr>
            <p:cNvGrpSpPr/>
            <p:nvPr/>
          </p:nvGrpSpPr>
          <p:grpSpPr>
            <a:xfrm>
              <a:off x="4983184" y="347167"/>
              <a:ext cx="521274" cy="255591"/>
              <a:chOff x="4338619" y="347167"/>
              <a:chExt cx="521274" cy="255591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xmlns="" id="{A29D89D7-B6CC-4A63-8241-1E3A8421FA60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xmlns="" id="{F9399B10-4956-426F-A123-9C5CF14EE0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xmlns="" id="{D55C8962-0BA8-4209-AFEC-829135A46967}"/>
                </a:ext>
              </a:extLst>
            </p:cNvPr>
            <p:cNvGrpSpPr/>
            <p:nvPr/>
          </p:nvGrpSpPr>
          <p:grpSpPr>
            <a:xfrm>
              <a:off x="3894280" y="345173"/>
              <a:ext cx="521274" cy="260415"/>
              <a:chOff x="3240719" y="345173"/>
              <a:chExt cx="521274" cy="260415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xmlns="" id="{23F19999-58CE-4745-AC00-81285AD793CD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xmlns="" id="{873DAF64-9FF3-4AB0-A786-85263E12BC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48" name="Picture 11">
            <a:extLst>
              <a:ext uri="{FF2B5EF4-FFF2-40B4-BE49-F238E27FC236}">
                <a16:creationId xmlns:a16="http://schemas.microsoft.com/office/drawing/2014/main" xmlns="" id="{4E469CBF-7BD4-47BD-8F20-925B83223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514" y="1033458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C3FCE95A-B346-4782-982A-4863FFBAA2A5}"/>
              </a:ext>
            </a:extLst>
          </p:cNvPr>
          <p:cNvSpPr/>
          <p:nvPr/>
        </p:nvSpPr>
        <p:spPr>
          <a:xfrm>
            <a:off x="6616443" y="907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사각형 설명선 51"/>
          <p:cNvSpPr/>
          <p:nvPr/>
        </p:nvSpPr>
        <p:spPr>
          <a:xfrm>
            <a:off x="143508" y="2542357"/>
            <a:ext cx="1836204" cy="958651"/>
          </a:xfrm>
          <a:prstGeom prst="wedgeRoundRectCallout">
            <a:avLst>
              <a:gd name="adj1" fmla="val 18614"/>
              <a:gd name="adj2" fmla="val 6893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변의 길이가</a:t>
            </a:r>
            <a:endParaRPr lang="en-US" altLang="ko-KR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같아서</a:t>
            </a:r>
            <a:endParaRPr lang="en-US" altLang="ko-KR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정삼각형이야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모서리가 둥근 사각형 설명선 53"/>
          <p:cNvSpPr/>
          <p:nvPr/>
        </p:nvSpPr>
        <p:spPr>
          <a:xfrm>
            <a:off x="2034605" y="2141176"/>
            <a:ext cx="2628292" cy="778631"/>
          </a:xfrm>
          <a:prstGeom prst="wedgeRoundRectCallout">
            <a:avLst>
              <a:gd name="adj1" fmla="val -25553"/>
              <a:gd name="adj2" fmla="val 68582"/>
              <a:gd name="adj3" fmla="val 16667"/>
            </a:avLst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변의 길이가 같아서</a:t>
            </a:r>
            <a:endParaRPr lang="en-US" altLang="ko-KR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삼각형이야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19862" y="2420888"/>
            <a:ext cx="2228402" cy="1353094"/>
            <a:chOff x="4755866" y="2290329"/>
            <a:chExt cx="2228402" cy="1353094"/>
          </a:xfrm>
        </p:grpSpPr>
        <p:sp>
          <p:nvSpPr>
            <p:cNvPr id="56" name="모서리가 둥근 사각형 설명선 55"/>
            <p:cNvSpPr/>
            <p:nvPr/>
          </p:nvSpPr>
          <p:spPr>
            <a:xfrm>
              <a:off x="4755866" y="2290329"/>
              <a:ext cx="2228402" cy="1155431"/>
            </a:xfrm>
            <a:prstGeom prst="wedgeRoundRectCallout">
              <a:avLst>
                <a:gd name="adj1" fmla="val -18744"/>
                <a:gd name="adj2" fmla="val 50060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각이 모두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예각이라서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삼각형이야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이등변 삼각형 2"/>
            <p:cNvSpPr/>
            <p:nvPr/>
          </p:nvSpPr>
          <p:spPr>
            <a:xfrm rot="10800000">
              <a:off x="4896036" y="3445758"/>
              <a:ext cx="229292" cy="197665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A3A4977A-F64C-45B4-AEE5-9C6D5D83A76A}"/>
              </a:ext>
            </a:extLst>
          </p:cNvPr>
          <p:cNvGrpSpPr/>
          <p:nvPr/>
        </p:nvGrpSpPr>
        <p:grpSpPr>
          <a:xfrm>
            <a:off x="2149211" y="2502421"/>
            <a:ext cx="1018633" cy="619082"/>
            <a:chOff x="5682355" y="1854152"/>
            <a:chExt cx="1018633" cy="61908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440E421A-E04D-4266-AD4A-873738331579}"/>
                </a:ext>
              </a:extLst>
            </p:cNvPr>
            <p:cNvSpPr/>
            <p:nvPr/>
          </p:nvSpPr>
          <p:spPr bwMode="auto">
            <a:xfrm>
              <a:off x="5862355" y="1854152"/>
              <a:ext cx="838633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8AA00E01-111E-4540-AAF8-140232A86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2355" y="2118234"/>
              <a:ext cx="360000" cy="355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D0F927BE-A243-4935-A91A-68F81250DE4D}"/>
              </a:ext>
            </a:extLst>
          </p:cNvPr>
          <p:cNvGrpSpPr/>
          <p:nvPr/>
        </p:nvGrpSpPr>
        <p:grpSpPr>
          <a:xfrm>
            <a:off x="4798901" y="2932633"/>
            <a:ext cx="943577" cy="558433"/>
            <a:chOff x="5909129" y="1660849"/>
            <a:chExt cx="943577" cy="55843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E63D8FBF-B542-49E3-A879-DBBE47A2E170}"/>
                </a:ext>
              </a:extLst>
            </p:cNvPr>
            <p:cNvSpPr/>
            <p:nvPr/>
          </p:nvSpPr>
          <p:spPr bwMode="auto">
            <a:xfrm>
              <a:off x="5909129" y="1854152"/>
              <a:ext cx="791859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예각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C6B69F7B-07D9-4A08-A0B2-2763FC01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C3FCE95A-B346-4782-982A-4863FFBAA2A5}"/>
              </a:ext>
            </a:extLst>
          </p:cNvPr>
          <p:cNvSpPr/>
          <p:nvPr/>
        </p:nvSpPr>
        <p:spPr>
          <a:xfrm>
            <a:off x="192745" y="22502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551292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45423</TotalTime>
  <Words>3084</Words>
  <Application>Microsoft Office PowerPoint</Application>
  <PresentationFormat>화면 슬라이드 쇼(4:3)</PresentationFormat>
  <Paragraphs>1054</Paragraphs>
  <Slides>38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8606</cp:revision>
  <cp:lastPrinted>2021-12-20T01:30:02Z</cp:lastPrinted>
  <dcterms:created xsi:type="dcterms:W3CDTF">2008-07-15T12:19:11Z</dcterms:created>
  <dcterms:modified xsi:type="dcterms:W3CDTF">2022-06-29T08:13:12Z</dcterms:modified>
</cp:coreProperties>
</file>